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9" r:id="rId3"/>
    <p:sldId id="281" r:id="rId4"/>
    <p:sldId id="282" r:id="rId5"/>
    <p:sldId id="283"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8" r:id="rId19"/>
    <p:sldId id="299" r:id="rId20"/>
    <p:sldId id="300" r:id="rId21"/>
    <p:sldId id="297" r:id="rId22"/>
    <p:sldId id="302" r:id="rId23"/>
    <p:sldId id="279" r:id="rId24"/>
    <p:sldId id="257" r:id="rId25"/>
    <p:sldId id="264" r:id="rId26"/>
    <p:sldId id="265" r:id="rId27"/>
    <p:sldId id="266" r:id="rId28"/>
    <p:sldId id="268" r:id="rId29"/>
    <p:sldId id="270" r:id="rId30"/>
    <p:sldId id="272" r:id="rId31"/>
    <p:sldId id="275" r:id="rId32"/>
    <p:sldId id="273" r:id="rId33"/>
    <p:sldId id="274" r:id="rId34"/>
    <p:sldId id="276" r:id="rId35"/>
    <p:sldId id="278" r:id="rId36"/>
    <p:sldId id="30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5" d="100"/>
          <a:sy n="65" d="100"/>
        </p:scale>
        <p:origin x="-1954" y="-47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322BC2-401C-4B79-800A-4D75053A73BD}" type="datetimeFigureOut">
              <a:rPr lang="en-US" smtClean="0"/>
              <a:t>1/17/2021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FC7EF5-D991-46C4-B47F-50A71A5290BA}" type="slidenum">
              <a:rPr lang="en-US" smtClean="0"/>
              <a:t>‹#›</a:t>
            </a:fld>
            <a:endParaRPr lang="en-US"/>
          </a:p>
        </p:txBody>
      </p:sp>
    </p:spTree>
    <p:extLst>
      <p:ext uri="{BB962C8B-B14F-4D97-AF65-F5344CB8AC3E}">
        <p14:creationId xmlns:p14="http://schemas.microsoft.com/office/powerpoint/2010/main" val="2929966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C7EF5-D991-46C4-B47F-50A71A5290BA}" type="slidenum">
              <a:rPr lang="en-US" smtClean="0"/>
              <a:t>1</a:t>
            </a:fld>
            <a:endParaRPr lang="en-US"/>
          </a:p>
        </p:txBody>
      </p:sp>
    </p:spTree>
    <p:extLst>
      <p:ext uri="{BB962C8B-B14F-4D97-AF65-F5344CB8AC3E}">
        <p14:creationId xmlns:p14="http://schemas.microsoft.com/office/powerpoint/2010/main" val="2916589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BE8991-122F-485E-AA13-474CABC2A69E}"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280887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BE8991-122F-485E-AA13-474CABC2A69E}"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333433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BE8991-122F-485E-AA13-474CABC2A69E}"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396468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BE8991-122F-485E-AA13-474CABC2A69E}"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3729884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BE8991-122F-485E-AA13-474CABC2A69E}"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2650861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BE8991-122F-485E-AA13-474CABC2A69E}"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134624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BE8991-122F-485E-AA13-474CABC2A69E}"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123501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BE8991-122F-485E-AA13-474CABC2A69E}" type="datetimeFigureOut">
              <a:rPr lang="en-US" smtClean="0"/>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438573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E8991-122F-485E-AA13-474CABC2A69E}" type="datetimeFigureOut">
              <a:rPr lang="en-US" smtClean="0"/>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2861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E8991-122F-485E-AA13-474CABC2A69E}"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1094510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E8991-122F-485E-AA13-474CABC2A69E}"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3272F-79FE-4D8F-A798-649072D6CB60}" type="slidenum">
              <a:rPr lang="en-US" smtClean="0"/>
              <a:t>‹#›</a:t>
            </a:fld>
            <a:endParaRPr lang="en-US"/>
          </a:p>
        </p:txBody>
      </p:sp>
    </p:spTree>
    <p:extLst>
      <p:ext uri="{BB962C8B-B14F-4D97-AF65-F5344CB8AC3E}">
        <p14:creationId xmlns:p14="http://schemas.microsoft.com/office/powerpoint/2010/main" val="417495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E8991-122F-485E-AA13-474CABC2A69E}" type="datetimeFigureOut">
              <a:rPr lang="en-US" smtClean="0"/>
              <a:t>1/17/2021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3272F-79FE-4D8F-A798-649072D6CB60}" type="slidenum">
              <a:rPr lang="en-US" smtClean="0"/>
              <a:t>‹#›</a:t>
            </a:fld>
            <a:endParaRPr lang="en-US"/>
          </a:p>
        </p:txBody>
      </p:sp>
    </p:spTree>
    <p:extLst>
      <p:ext uri="{BB962C8B-B14F-4D97-AF65-F5344CB8AC3E}">
        <p14:creationId xmlns:p14="http://schemas.microsoft.com/office/powerpoint/2010/main" val="373618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b="24170"/>
          <a:stretch/>
        </p:blipFill>
        <p:spPr bwMode="auto">
          <a:xfrm>
            <a:off x="5803" y="-29352"/>
            <a:ext cx="9138197" cy="522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ubtitle 2">
            <a:extLst>
              <a:ext uri="{FF2B5EF4-FFF2-40B4-BE49-F238E27FC236}">
                <a16:creationId xmlns:a16="http://schemas.microsoft.com/office/drawing/2014/main" xmlns="" id="{A7C6028B-BA38-4B90-9CF6-EEB9E2FCA6B8}"/>
              </a:ext>
            </a:extLst>
          </p:cNvPr>
          <p:cNvSpPr>
            <a:spLocks noGrp="1"/>
          </p:cNvSpPr>
          <p:nvPr>
            <p:ph type="subTitle" idx="1"/>
          </p:nvPr>
        </p:nvSpPr>
        <p:spPr>
          <a:xfrm>
            <a:off x="304800" y="5410200"/>
            <a:ext cx="5184843" cy="1655762"/>
          </a:xfrm>
        </p:spPr>
        <p:txBody>
          <a:bodyPr>
            <a:normAutofit fontScale="70000" lnSpcReduction="20000"/>
          </a:bodyPr>
          <a:lstStyle/>
          <a:p>
            <a:pPr algn="l"/>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By</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l"/>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Hossam</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El-Din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Sayed</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Hassan	171700</a:t>
            </a:r>
          </a:p>
          <a:p>
            <a:pPr algn="l"/>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Menna</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Allah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Sayed</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Mostafa</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171723</a:t>
            </a:r>
          </a:p>
        </p:txBody>
      </p:sp>
    </p:spTree>
    <p:extLst>
      <p:ext uri="{BB962C8B-B14F-4D97-AF65-F5344CB8AC3E}">
        <p14:creationId xmlns:p14="http://schemas.microsoft.com/office/powerpoint/2010/main" val="29241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barn(inVertical)">
                                      <p:cBhvr>
                                        <p:cTn id="7" dur="500"/>
                                        <p:tgtEl>
                                          <p:spTgt spid="10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barn(inVertical)">
                                      <p:cBhvr>
                                        <p:cTn id="10" dur="500"/>
                                        <p:tgtEl>
                                          <p:spTgt spid="12">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Effect transition="in" filter="barn(inVertical)">
                                      <p:cBhvr>
                                        <p:cTn id="13" dur="500"/>
                                        <p:tgtEl>
                                          <p:spTgt spid="12">
                                            <p:txEl>
                                              <p:pRg st="1" end="1"/>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barn(inVertical)">
                                      <p:cBhvr>
                                        <p:cTn id="16"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0"/>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How much time do you have to be prepared?</a:t>
            </a:r>
            <a:endParaRPr lang="en-US" sz="2400" dirty="0"/>
          </a:p>
        </p:txBody>
      </p:sp>
      <p:pic>
        <p:nvPicPr>
          <p:cNvPr id="8" name="Picture 4">
            <a:extLst>
              <a:ext uri="{FF2B5EF4-FFF2-40B4-BE49-F238E27FC236}">
                <a16:creationId xmlns:a16="http://schemas.microsoft.com/office/drawing/2014/main" xmlns="" id="{66D50310-5A55-45E8-8524-844883E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16136"/>
            <a:ext cx="7190339" cy="536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3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Who are the people who are most invited to TED?</a:t>
            </a:r>
            <a:endParaRPr lang="en-US" sz="2400" dirty="0"/>
          </a:p>
        </p:txBody>
      </p:sp>
      <p:pic>
        <p:nvPicPr>
          <p:cNvPr id="5" name="Picture 4">
            <a:extLst>
              <a:ext uri="{FF2B5EF4-FFF2-40B4-BE49-F238E27FC236}">
                <a16:creationId xmlns:a16="http://schemas.microsoft.com/office/drawing/2014/main" xmlns="" id="{BA5E7EBD-F4FB-443E-B7E3-F0593162F820}"/>
              </a:ext>
            </a:extLst>
          </p:cNvPr>
          <p:cNvPicPr>
            <a:picLocks noChangeAspect="1"/>
          </p:cNvPicPr>
          <p:nvPr/>
        </p:nvPicPr>
        <p:blipFill rotWithShape="1">
          <a:blip r:embed="rId3"/>
          <a:srcRect l="4187"/>
          <a:stretch/>
        </p:blipFill>
        <p:spPr>
          <a:xfrm>
            <a:off x="5486400" y="1195754"/>
            <a:ext cx="3230218" cy="4149387"/>
          </a:xfrm>
          <a:prstGeom prst="rect">
            <a:avLst/>
          </a:prstGeom>
        </p:spPr>
      </p:pic>
      <p:sp>
        <p:nvSpPr>
          <p:cNvPr id="2" name="Rectangle 1"/>
          <p:cNvSpPr/>
          <p:nvPr/>
        </p:nvSpPr>
        <p:spPr>
          <a:xfrm>
            <a:off x="304800" y="1356479"/>
            <a:ext cx="4800600" cy="2862322"/>
          </a:xfrm>
          <a:prstGeom prst="rect">
            <a:avLst/>
          </a:prstGeom>
        </p:spPr>
        <p:txBody>
          <a:bodyPr wrap="square">
            <a:spAutoFit/>
          </a:bodyPr>
          <a:lstStyle/>
          <a:p>
            <a:pPr marL="285750" indent="-285750">
              <a:buFont typeface="Arial" panose="020B0604020202020204" pitchFamily="34" charset="0"/>
              <a:buChar char="•"/>
            </a:pP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Juan Enriquez</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the </a:t>
            </a:r>
            <a:r>
              <a:rPr lang="en-GB" b="0" i="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mexican-amercian</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businessman and author along with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Matt Walker</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the English scientist and professor of neuroscience and psychology at the University of California are have the most talks on TED and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Hans </a:t>
            </a:r>
            <a:r>
              <a:rPr lang="en-GB" b="1" i="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Rosling</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the Swedish physician comes third. </a:t>
            </a:r>
          </a:p>
          <a:p>
            <a:endPar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Interestingly,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Matt Walker</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was not even in the top 10 speakers in 2017.</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6652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Who are the people who are most invited to TED?</a:t>
            </a:r>
            <a:endParaRPr lang="en-US" sz="2400" dirty="0"/>
          </a:p>
        </p:txBody>
      </p:sp>
      <p:pic>
        <p:nvPicPr>
          <p:cNvPr id="6" name="Picture 2">
            <a:extLst>
              <a:ext uri="{FF2B5EF4-FFF2-40B4-BE49-F238E27FC236}">
                <a16:creationId xmlns:a16="http://schemas.microsoft.com/office/drawing/2014/main" xmlns="" id="{5087A119-CAFA-4FAC-A585-07A48BB32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81198"/>
            <a:ext cx="8247184" cy="312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2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Who are the people who are most invited to TED?</a:t>
            </a:r>
            <a:endParaRPr lang="en-US" sz="2400" dirty="0"/>
          </a:p>
        </p:txBody>
      </p:sp>
      <p:pic>
        <p:nvPicPr>
          <p:cNvPr id="5" name="Picture 2">
            <a:extLst>
              <a:ext uri="{FF2B5EF4-FFF2-40B4-BE49-F238E27FC236}">
                <a16:creationId xmlns:a16="http://schemas.microsoft.com/office/drawing/2014/main" xmlns="" id="{033E872D-9E7E-416D-B7E5-3E21585B8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47446"/>
            <a:ext cx="8160809" cy="450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40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Who are the people who are most invited to TED?</a:t>
            </a:r>
            <a:endParaRPr lang="en-US" sz="2400" dirty="0"/>
          </a:p>
        </p:txBody>
      </p:sp>
      <p:sp>
        <p:nvSpPr>
          <p:cNvPr id="2" name="Rectangle 1"/>
          <p:cNvSpPr/>
          <p:nvPr/>
        </p:nvSpPr>
        <p:spPr>
          <a:xfrm>
            <a:off x="381001" y="1305342"/>
            <a:ext cx="8382000" cy="2862322"/>
          </a:xfrm>
          <a:prstGeom prst="rect">
            <a:avLst/>
          </a:prstGeom>
        </p:spPr>
        <p:txBody>
          <a:bodyPr wrap="square">
            <a:spAutoFit/>
          </a:bodyPr>
          <a:lstStyle/>
          <a:p>
            <a:pPr marL="285750" indent="-285750">
              <a:buFont typeface="Arial" panose="020B0604020202020204" pitchFamily="34" charset="0"/>
              <a:buChar char="•"/>
            </a:pP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On average, out of the top 10 most popular professions,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Writers </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tend to have the most views and have the greatest range of views</a:t>
            </a:r>
          </a:p>
          <a:p>
            <a:endPar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Entrepreneurs</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do not give talks with a large number of views except for a few outliers. That is a bit surprising to us as we thought that a big part of being an entrepreneur is being able to give convincing and touching talks. But this philosophical question is may be for another time.</a:t>
            </a:r>
          </a:p>
          <a:p>
            <a:endPar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It also appears that identifying yourself as an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Inventor </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does not automatically guarantee you a large number of views.</a:t>
            </a:r>
            <a:endParaRPr lang="en-GB"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1914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Do you need to hire translators?</a:t>
            </a:r>
            <a:endParaRPr lang="en-US" sz="2400" dirty="0"/>
          </a:p>
        </p:txBody>
      </p:sp>
      <p:sp>
        <p:nvSpPr>
          <p:cNvPr id="2" name="Rectangle 1"/>
          <p:cNvSpPr/>
          <p:nvPr/>
        </p:nvSpPr>
        <p:spPr>
          <a:xfrm>
            <a:off x="381000" y="1305342"/>
            <a:ext cx="4224295" cy="1754326"/>
          </a:xfrm>
          <a:prstGeom prst="rect">
            <a:avLst/>
          </a:prstGeom>
        </p:spPr>
        <p:txBody>
          <a:bodyPr wrap="square">
            <a:spAutoFit/>
          </a:bodyPr>
          <a:lstStyle/>
          <a:p>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As it appears, there is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not that much of strong correlation</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between number of subtitles available for a given talk and its number of views. Content quality seems to be dominant in TED talks.</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2">
            <a:extLst>
              <a:ext uri="{FF2B5EF4-FFF2-40B4-BE49-F238E27FC236}">
                <a16:creationId xmlns:a16="http://schemas.microsoft.com/office/drawing/2014/main" xmlns="" id="{85092B8F-5060-42B0-AAC3-38A72620B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447800"/>
            <a:ext cx="4191000" cy="47483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44AA6672-605C-43CD-9B70-5E91518ED2E6}"/>
              </a:ext>
            </a:extLst>
          </p:cNvPr>
          <p:cNvSpPr>
            <a:spLocks noChangeArrowheads="1"/>
          </p:cNvSpPr>
          <p:nvPr/>
        </p:nvSpPr>
        <p:spPr bwMode="auto">
          <a:xfrm>
            <a:off x="762000" y="4648200"/>
            <a:ext cx="3767095"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urier New" panose="02070309020205020404" pitchFamily="49" charset="0"/>
              </a:rPr>
              <a:t>Pearson coefficient = 0.3463540470931365</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054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0" y="1"/>
            <a:ext cx="9141420"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How long should you take?</a:t>
            </a:r>
            <a:endParaRPr lang="en-US" sz="2400" dirty="0"/>
          </a:p>
        </p:txBody>
      </p:sp>
      <p:sp>
        <p:nvSpPr>
          <p:cNvPr id="2" name="Rectangle 1"/>
          <p:cNvSpPr/>
          <p:nvPr/>
        </p:nvSpPr>
        <p:spPr>
          <a:xfrm>
            <a:off x="381000" y="1767007"/>
            <a:ext cx="4224295" cy="923330"/>
          </a:xfrm>
          <a:prstGeom prst="rect">
            <a:avLst/>
          </a:prstGeom>
        </p:spPr>
        <p:txBody>
          <a:bodyPr wrap="square">
            <a:spAutoFit/>
          </a:bodyPr>
          <a:lstStyle/>
          <a:p>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There seems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to be almost no correlation between these two quantities. </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Content is king at TED.</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xmlns="" id="{44AA6672-605C-43CD-9B70-5E91518ED2E6}"/>
              </a:ext>
            </a:extLst>
          </p:cNvPr>
          <p:cNvSpPr>
            <a:spLocks noChangeArrowheads="1"/>
          </p:cNvSpPr>
          <p:nvPr/>
        </p:nvSpPr>
        <p:spPr bwMode="auto">
          <a:xfrm>
            <a:off x="762000" y="4648200"/>
            <a:ext cx="3767095"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1100" b="0" i="0" u="none" strike="noStrike" cap="none" normalizeH="0" baseline="0" dirty="0" smtClean="0">
                <a:ln>
                  <a:noFill/>
                </a:ln>
                <a:solidFill>
                  <a:srgbClr val="000000"/>
                </a:solidFill>
                <a:effectLst/>
                <a:latin typeface="Courier New" panose="02070309020205020404" pitchFamily="49" charset="0"/>
              </a:rPr>
              <a:t>Pearson coefficient = 0.06800159342954752</a:t>
            </a:r>
            <a:r>
              <a:rPr kumimoji="0" lang="en-US" altLang="en-US" sz="1000" b="0" i="0" u="none" strike="noStrike" cap="none" normalizeH="0" baseline="0" dirty="0" smtClean="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8" name="Picture 2">
            <a:extLst>
              <a:ext uri="{FF2B5EF4-FFF2-40B4-BE49-F238E27FC236}">
                <a16:creationId xmlns:a16="http://schemas.microsoft.com/office/drawing/2014/main" xmlns="" id="{1B546CD4-7604-4437-84AF-732BC4235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095" y="1447799"/>
            <a:ext cx="4233905" cy="469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914400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What should your talk be about?</a:t>
            </a:r>
            <a:endParaRPr lang="en-US" sz="2400" dirty="0"/>
          </a:p>
        </p:txBody>
      </p:sp>
      <p:pic>
        <p:nvPicPr>
          <p:cNvPr id="9" name="Picture 8" descr="A picture containing text&#10;&#10;Description automatically generated">
            <a:extLst>
              <a:ext uri="{FF2B5EF4-FFF2-40B4-BE49-F238E27FC236}">
                <a16:creationId xmlns:a16="http://schemas.microsoft.com/office/drawing/2014/main" xmlns="" id="{7A5D6262-865C-44BF-8640-0F050855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03" y="1406769"/>
            <a:ext cx="7976028" cy="4482528"/>
          </a:xfrm>
          <a:prstGeom prst="rect">
            <a:avLst/>
          </a:prstGeom>
        </p:spPr>
      </p:pic>
    </p:spTree>
    <p:extLst>
      <p:ext uri="{BB962C8B-B14F-4D97-AF65-F5344CB8AC3E}">
        <p14:creationId xmlns:p14="http://schemas.microsoft.com/office/powerpoint/2010/main" val="1717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1"/>
            <a:ext cx="9144000"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What should your talk be about?</a:t>
            </a:r>
            <a:endParaRPr lang="en-US" sz="2400" dirty="0"/>
          </a:p>
        </p:txBody>
      </p:sp>
      <p:pic>
        <p:nvPicPr>
          <p:cNvPr id="5" name="Picture 4">
            <a:extLst>
              <a:ext uri="{FF2B5EF4-FFF2-40B4-BE49-F238E27FC236}">
                <a16:creationId xmlns:a16="http://schemas.microsoft.com/office/drawing/2014/main" xmlns="" id="{940676D6-C365-4C9C-B0DD-1A34C7686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1" y="1219201"/>
            <a:ext cx="4226169" cy="28509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xmlns="" id="{8B2FD330-2458-434F-B1DE-402F8AA2E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19200"/>
            <a:ext cx="4419600" cy="26750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6185" y="4495800"/>
            <a:ext cx="8897815" cy="1754326"/>
          </a:xfrm>
          <a:prstGeom prst="rect">
            <a:avLst/>
          </a:prstGeom>
        </p:spPr>
        <p:txBody>
          <a:bodyPr wrap="square">
            <a:spAutoFit/>
          </a:bodyPr>
          <a:lstStyle/>
          <a:p>
            <a:pPr marL="285750" indent="-285750">
              <a:buFont typeface="Arial" panose="020B0604020202020204" pitchFamily="34" charset="0"/>
              <a:buChar char="•"/>
            </a:pP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As may have been expected,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Technology</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is the most popular topic for talks, followed by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science</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and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culture</a:t>
            </a:r>
            <a:endPar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By comparing these results with the results of 2017, it </a:t>
            </a:r>
            <a:r>
              <a:rPr lang="en-GB" b="0" i="0" dirty="0" err="1"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semes</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that the interest of viewers in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global issues</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have decreased as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it ranked third in 2017</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We believe that this because of the uprising of conspiracy theories and people may have had enough of people telling them about the end of the world.</a:t>
            </a:r>
            <a:endParaRPr lang="en-GB"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3590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What should your talk be about?</a:t>
            </a:r>
            <a:endParaRPr lang="en-US" sz="2400" dirty="0"/>
          </a:p>
        </p:txBody>
      </p:sp>
      <p:pic>
        <p:nvPicPr>
          <p:cNvPr id="8" name="Picture 6">
            <a:extLst>
              <a:ext uri="{FF2B5EF4-FFF2-40B4-BE49-F238E27FC236}">
                <a16:creationId xmlns:a16="http://schemas.microsoft.com/office/drawing/2014/main" xmlns="" id="{E8239951-08AD-49C9-8D39-7BFE5A5D2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23" y="1242646"/>
            <a:ext cx="8124825"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13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293821" cy="6858000"/>
          </a:xfrm>
        </p:spPr>
      </p:pic>
      <p:sp>
        <p:nvSpPr>
          <p:cNvPr id="7" name="TextBox 6"/>
          <p:cNvSpPr txBox="1"/>
          <p:nvPr/>
        </p:nvSpPr>
        <p:spPr>
          <a:xfrm>
            <a:off x="228600" y="457200"/>
            <a:ext cx="7391400" cy="461665"/>
          </a:xfrm>
          <a:prstGeom prst="rect">
            <a:avLst/>
          </a:prstGeom>
          <a:noFill/>
        </p:spPr>
        <p:txBody>
          <a:bodyPr wrap="square" rtlCol="0">
            <a:spAutoFit/>
          </a:bodyPr>
          <a:lstStyle/>
          <a:p>
            <a:r>
              <a:rPr lang="en-US" sz="2400" b="1" i="1" dirty="0" smtClean="0">
                <a:latin typeface="Tahoma" panose="020B0604030504040204" pitchFamily="34" charset="0"/>
                <a:ea typeface="Tahoma" panose="020B0604030504040204" pitchFamily="34" charset="0"/>
                <a:cs typeface="Tahoma" panose="020B0604030504040204" pitchFamily="34" charset="0"/>
              </a:rPr>
              <a:t>Background and Motivation</a:t>
            </a:r>
            <a:endParaRPr lang="en-US" sz="2400" dirty="0"/>
          </a:p>
        </p:txBody>
      </p:sp>
      <p:pic>
        <p:nvPicPr>
          <p:cNvPr id="8" name="Picture 7" descr="Icon&#10;&#10;Description automatically generated">
            <a:extLst>
              <a:ext uri="{FF2B5EF4-FFF2-40B4-BE49-F238E27FC236}">
                <a16:creationId xmlns:a16="http://schemas.microsoft.com/office/drawing/2014/main" xmlns="" id="{947735FA-A342-44BE-941D-8176EC893A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3786" y="1441938"/>
            <a:ext cx="2888981" cy="1733389"/>
          </a:xfrm>
          <a:prstGeom prst="rect">
            <a:avLst/>
          </a:prstGeom>
        </p:spPr>
      </p:pic>
      <p:sp>
        <p:nvSpPr>
          <p:cNvPr id="10" name="TextBox 9">
            <a:extLst>
              <a:ext uri="{FF2B5EF4-FFF2-40B4-BE49-F238E27FC236}">
                <a16:creationId xmlns:a16="http://schemas.microsoft.com/office/drawing/2014/main" xmlns="" id="{3243B5AB-20E0-4CEF-B8CC-F999DCC9E320}"/>
              </a:ext>
            </a:extLst>
          </p:cNvPr>
          <p:cNvSpPr txBox="1"/>
          <p:nvPr/>
        </p:nvSpPr>
        <p:spPr>
          <a:xfrm>
            <a:off x="228600" y="1045488"/>
            <a:ext cx="5946909" cy="535531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TED is a non-profit organization devoted to spreading ideas, usually in the form of short, powerful talks (18 minutes or less</a:t>
            </a:r>
            <a:r>
              <a:rPr lang="en-GB" dirty="0" smtClean="0">
                <a:latin typeface="Tahoma" panose="020B0604030504040204" pitchFamily="34" charset="0"/>
                <a:ea typeface="Tahoma" panose="020B0604030504040204" pitchFamily="34" charset="0"/>
                <a:cs typeface="Tahoma" panose="020B0604030504040204" pitchFamily="34" charset="0"/>
              </a:rPr>
              <a:t>).</a:t>
            </a: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 TED began in 1984 as a conference where Technology, Entertainment and Design converged, and today covers almost all topics — from science to business to global issues — in more than 100 languages</a:t>
            </a:r>
            <a:r>
              <a:rPr lang="en-GB" dirty="0" smtClean="0">
                <a:latin typeface="Tahoma" panose="020B0604030504040204" pitchFamily="34" charset="0"/>
                <a:ea typeface="Tahoma" panose="020B0604030504040204" pitchFamily="34" charset="0"/>
                <a:cs typeface="Tahoma" panose="020B0604030504040204" pitchFamily="34" charset="0"/>
              </a:rPr>
              <a:t>.</a:t>
            </a: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800" dirty="0">
                <a:effectLst/>
                <a:latin typeface="Tahoma" panose="020B0604030504040204" pitchFamily="34" charset="0"/>
                <a:ea typeface="Tahoma" panose="020B0604030504040204" pitchFamily="34" charset="0"/>
                <a:cs typeface="Tahoma" panose="020B0604030504040204" pitchFamily="34" charset="0"/>
              </a:rPr>
              <a:t>Since June 2006, TED Talks have been offered for free viewing online, under an Attribution-Noncommercial-No Derivatives Creative Commons license, through TED.com</a:t>
            </a:r>
            <a:r>
              <a:rPr lang="en-US" sz="1800" dirty="0" smtClean="0">
                <a:effectLst/>
                <a:latin typeface="Tahoma" panose="020B0604030504040204" pitchFamily="34" charset="0"/>
                <a:ea typeface="Tahoma" panose="020B0604030504040204" pitchFamily="34" charset="0"/>
                <a:cs typeface="Tahoma" panose="020B0604030504040204" pitchFamily="34" charset="0"/>
              </a:rPr>
              <a:t>.</a:t>
            </a:r>
          </a:p>
          <a:p>
            <a:endParaRPr lang="en-US" sz="1800" dirty="0">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800" dirty="0">
                <a:effectLst/>
                <a:latin typeface="Tahoma" panose="020B0604030504040204" pitchFamily="34" charset="0"/>
                <a:ea typeface="Tahoma" panose="020B0604030504040204" pitchFamily="34" charset="0"/>
                <a:cs typeface="Tahoma" panose="020B0604030504040204" pitchFamily="34" charset="0"/>
              </a:rPr>
              <a:t>The question we are asking is how one can give an outstanding talk at TED? TED can be thought of as the ultimatum of public speaking and is an excellent platform for delivering your ideas and thoughts.</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1" name="Picture 10" descr="Graphical user interface, text, application&#10;&#10;Description automatically generated">
            <a:extLst>
              <a:ext uri="{FF2B5EF4-FFF2-40B4-BE49-F238E27FC236}">
                <a16:creationId xmlns:a16="http://schemas.microsoft.com/office/drawing/2014/main" xmlns="" id="{191A391A-3F36-4A1C-B645-5DB3DC8C2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5633" y="3581399"/>
            <a:ext cx="2905967" cy="2179475"/>
          </a:xfrm>
          <a:prstGeom prst="rect">
            <a:avLst/>
          </a:prstGeom>
        </p:spPr>
      </p:pic>
    </p:spTree>
    <p:extLst>
      <p:ext uri="{BB962C8B-B14F-4D97-AF65-F5344CB8AC3E}">
        <p14:creationId xmlns:p14="http://schemas.microsoft.com/office/powerpoint/2010/main" val="26428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What should your talk be about?</a:t>
            </a:r>
            <a:endParaRPr lang="en-US" sz="2400" dirty="0"/>
          </a:p>
        </p:txBody>
      </p:sp>
      <p:pic>
        <p:nvPicPr>
          <p:cNvPr id="5" name="Picture 10">
            <a:extLst>
              <a:ext uri="{FF2B5EF4-FFF2-40B4-BE49-F238E27FC236}">
                <a16:creationId xmlns:a16="http://schemas.microsoft.com/office/drawing/2014/main" xmlns="" id="{84F8DE0A-2B41-4B66-8AEB-3958F82C3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019908"/>
            <a:ext cx="6629400" cy="37376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 y="4999672"/>
            <a:ext cx="8915400" cy="1477328"/>
          </a:xfrm>
          <a:prstGeom prst="rect">
            <a:avLst/>
          </a:prstGeom>
        </p:spPr>
        <p:txBody>
          <a:bodyPr wrap="square">
            <a:spAutoFit/>
          </a:bodyPr>
          <a:lstStyle/>
          <a:p>
            <a:pPr marL="285750" indent="-285750">
              <a:buFont typeface="Arial" panose="020B0604020202020204" pitchFamily="34" charset="0"/>
              <a:buChar char="•"/>
            </a:pP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It appears that the number of talks about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science</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is most stable throughout the years.</a:t>
            </a:r>
          </a:p>
          <a:p>
            <a:pPr marL="285750" indent="-285750">
              <a:buFont typeface="Arial" panose="020B0604020202020204" pitchFamily="34" charset="0"/>
              <a:buChar char="•"/>
            </a:pP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Talks about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technology</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have been decreasing over the years but it appears to be re-gaining momentum</a:t>
            </a:r>
          </a:p>
          <a:p>
            <a:pPr marL="285750" indent="-285750">
              <a:buFont typeface="Arial" panose="020B0604020202020204" pitchFamily="34" charset="0"/>
              <a:buChar char="•"/>
            </a:pP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Society </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has spiked from 2013 till 2017 and then began to decline again</a:t>
            </a:r>
            <a:endParaRPr lang="en-GB"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973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Are there any magic words?</a:t>
            </a:r>
            <a:endParaRPr lang="en-US" sz="2400" dirty="0"/>
          </a:p>
        </p:txBody>
      </p:sp>
      <p:pic>
        <p:nvPicPr>
          <p:cNvPr id="9" name="Picture 8" descr="Text, letter&#10;&#10;Description automatically generated">
            <a:extLst>
              <a:ext uri="{FF2B5EF4-FFF2-40B4-BE49-F238E27FC236}">
                <a16:creationId xmlns:a16="http://schemas.microsoft.com/office/drawing/2014/main" xmlns="" id="{3052C6B7-5849-4BAF-B8A3-A3EBD55A6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799" y="1447800"/>
            <a:ext cx="4492479" cy="4492479"/>
          </a:xfrm>
          <a:prstGeom prst="rect">
            <a:avLst/>
          </a:prstGeom>
        </p:spPr>
      </p:pic>
    </p:spTree>
    <p:extLst>
      <p:ext uri="{BB962C8B-B14F-4D97-AF65-F5344CB8AC3E}">
        <p14:creationId xmlns:p14="http://schemas.microsoft.com/office/powerpoint/2010/main" val="106694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159603"/>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Are there any magic words?</a:t>
            </a:r>
            <a:endParaRPr lang="en-US" sz="2400" dirty="0"/>
          </a:p>
        </p:txBody>
      </p:sp>
      <p:pic>
        <p:nvPicPr>
          <p:cNvPr id="6" name="Picture 2">
            <a:extLst>
              <a:ext uri="{FF2B5EF4-FFF2-40B4-BE49-F238E27FC236}">
                <a16:creationId xmlns:a16="http://schemas.microsoft.com/office/drawing/2014/main" xmlns="" id="{7E35B0FB-F6E4-4588-A626-19AD98061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436077"/>
            <a:ext cx="5253866" cy="44000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770" y="1295400"/>
            <a:ext cx="3241430" cy="1200329"/>
          </a:xfrm>
          <a:prstGeom prst="rect">
            <a:avLst/>
          </a:prstGeom>
        </p:spPr>
        <p:txBody>
          <a:bodyPr wrap="square">
            <a:spAutoFit/>
          </a:bodyPr>
          <a:lstStyle/>
          <a:p>
            <a:r>
              <a:rPr lang="en-US" dirty="0" smtClean="0">
                <a:effectLst/>
                <a:latin typeface="Tahoma" panose="020B0604030504040204" pitchFamily="34" charset="0"/>
                <a:ea typeface="Tahoma" panose="020B0604030504040204" pitchFamily="34" charset="0"/>
                <a:cs typeface="Tahoma" panose="020B0604030504040204" pitchFamily="34" charset="0"/>
              </a:rPr>
              <a:t>We have constructed a word cloud from the available transcripts, which are 4359 transcripts.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222739" y="2591605"/>
            <a:ext cx="3358661" cy="3028393"/>
          </a:xfrm>
          <a:prstGeom prst="rect">
            <a:avLst/>
          </a:prstGeom>
        </p:spPr>
        <p:txBody>
          <a:bodyPr wrap="square">
            <a:spAutoFit/>
          </a:bodyPr>
          <a:lstStyle/>
          <a:p>
            <a:pPr>
              <a:lnSpc>
                <a:spcPct val="106000"/>
              </a:lnSpc>
              <a:spcAft>
                <a:spcPts val="800"/>
              </a:spcAft>
            </a:pPr>
            <a:r>
              <a:rPr lang="en-US" dirty="0">
                <a:latin typeface="Tahoma" panose="020B0604030504040204" pitchFamily="34" charset="0"/>
                <a:ea typeface="Tahoma" panose="020B0604030504040204" pitchFamily="34" charset="0"/>
                <a:cs typeface="Tahoma" panose="020B0604030504040204" pitchFamily="34" charset="0"/>
              </a:rPr>
              <a:t>The words one, now and people are the most popular words across the corpus of all TED Transcripts which we think encapsulates the idea of TED well. TED speeches seem to place a lot of emphasis on knowledge, insight, the present and of course, the people.</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0315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52594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9600" y="609600"/>
            <a:ext cx="7924800" cy="461665"/>
          </a:xfrm>
          <a:prstGeom prst="rect">
            <a:avLst/>
          </a:prstGeom>
          <a:noFill/>
        </p:spPr>
        <p:txBody>
          <a:bodyPr wrap="square" rtlCol="0">
            <a:spAutoFit/>
          </a:bodyPr>
          <a:lstStyle/>
          <a:p>
            <a:r>
              <a:rPr lang="en-US" sz="2400" b="1" i="1" dirty="0" smtClean="0">
                <a:latin typeface="Tahoma" pitchFamily="34" charset="0"/>
                <a:ea typeface="Tahoma" pitchFamily="34" charset="0"/>
                <a:cs typeface="Tahoma" pitchFamily="34" charset="0"/>
              </a:rPr>
              <a:t>Make </a:t>
            </a:r>
            <a:r>
              <a:rPr lang="en-US" sz="2400" b="1" i="1" dirty="0">
                <a:latin typeface="Tahoma" pitchFamily="34" charset="0"/>
                <a:ea typeface="Tahoma" pitchFamily="34" charset="0"/>
                <a:cs typeface="Tahoma" pitchFamily="34" charset="0"/>
              </a:rPr>
              <a:t>a Statement or Ask a Question? </a:t>
            </a:r>
          </a:p>
        </p:txBody>
      </p:sp>
    </p:spTree>
    <p:extLst>
      <p:ext uri="{BB962C8B-B14F-4D97-AF65-F5344CB8AC3E}">
        <p14:creationId xmlns:p14="http://schemas.microsoft.com/office/powerpoint/2010/main" val="199490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10" name="TextBox 9"/>
          <p:cNvSpPr txBox="1"/>
          <p:nvPr/>
        </p:nvSpPr>
        <p:spPr>
          <a:xfrm>
            <a:off x="609600" y="609600"/>
            <a:ext cx="7391400" cy="461665"/>
          </a:xfrm>
          <a:prstGeom prst="rect">
            <a:avLst/>
          </a:prstGeom>
          <a:noFill/>
        </p:spPr>
        <p:txBody>
          <a:bodyPr wrap="square" rtlCol="0">
            <a:spAutoFit/>
          </a:bodyPr>
          <a:lstStyle/>
          <a:p>
            <a:r>
              <a:rPr lang="en-US" sz="2400" b="1" i="1" dirty="0">
                <a:latin typeface="Tahoma" pitchFamily="34" charset="0"/>
                <a:ea typeface="Tahoma" pitchFamily="34" charset="0"/>
                <a:cs typeface="Tahoma" pitchFamily="34" charset="0"/>
              </a:rPr>
              <a:t>Categorizing the talks according to its tags </a:t>
            </a:r>
            <a:endParaRPr lang="en-US" sz="2400" i="1" dirty="0">
              <a:latin typeface="Tahoma" pitchFamily="34" charset="0"/>
              <a:ea typeface="Tahoma" pitchFamily="34" charset="0"/>
              <a:cs typeface="Tahoma" pitchFamily="34" charset="0"/>
            </a:endParaRPr>
          </a:p>
        </p:txBody>
      </p:sp>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r="30075"/>
          <a:stretch/>
        </p:blipFill>
        <p:spPr bwMode="auto">
          <a:xfrm>
            <a:off x="1072485" y="1230923"/>
            <a:ext cx="5035238"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7723" y="1308511"/>
            <a:ext cx="2286000" cy="483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9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055"/>
                                        </p:tgtEl>
                                        <p:attrNameLst>
                                          <p:attrName>style.visibility</p:attrName>
                                        </p:attrNameLst>
                                      </p:cBhvr>
                                      <p:to>
                                        <p:strVal val="visible"/>
                                      </p:to>
                                    </p:set>
                                    <p:animEffect transition="in" filter="barn(inVertical)">
                                      <p:cBhvr>
                                        <p:cTn id="11"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36" y="0"/>
            <a:ext cx="9190335" cy="6858000"/>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8326"/>
            <a:ext cx="4786298" cy="2743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52400" y="4572000"/>
            <a:ext cx="8153400" cy="1325563"/>
          </a:xfrm>
        </p:spPr>
        <p:txBody>
          <a:bodyPr/>
          <a:lstStyle/>
          <a:p>
            <a:pPr marL="0" indent="0">
              <a:buNone/>
            </a:pPr>
            <a:r>
              <a:rPr lang="en-US" dirty="0" smtClean="0"/>
              <a:t>Reducing the Dimensions?</a:t>
            </a:r>
          </a:p>
          <a:p>
            <a:pPr marL="0" indent="0">
              <a:buNone/>
            </a:pPr>
            <a:r>
              <a:rPr lang="en-US" dirty="0" smtClean="0"/>
              <a:t> </a:t>
            </a:r>
            <a:endParaRPr lang="en-US"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308" y="1734820"/>
            <a:ext cx="3314699" cy="338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575" y="4771293"/>
            <a:ext cx="5048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a:xfrm>
            <a:off x="1600200" y="5099733"/>
            <a:ext cx="8153400" cy="13255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5400" dirty="0" smtClean="0"/>
              <a:t>PCA</a:t>
            </a:r>
            <a:endParaRPr lang="en-US" sz="5400" dirty="0"/>
          </a:p>
        </p:txBody>
      </p:sp>
      <p:sp>
        <p:nvSpPr>
          <p:cNvPr id="11" name="TextBox 10"/>
          <p:cNvSpPr txBox="1"/>
          <p:nvPr/>
        </p:nvSpPr>
        <p:spPr>
          <a:xfrm>
            <a:off x="609600" y="609600"/>
            <a:ext cx="7391400" cy="461665"/>
          </a:xfrm>
          <a:prstGeom prst="rect">
            <a:avLst/>
          </a:prstGeom>
          <a:noFill/>
        </p:spPr>
        <p:txBody>
          <a:bodyPr wrap="square" rtlCol="0">
            <a:spAutoFit/>
          </a:bodyPr>
          <a:lstStyle/>
          <a:p>
            <a:r>
              <a:rPr lang="en-US" sz="2400" b="1" i="1" dirty="0">
                <a:latin typeface="Tahoma" pitchFamily="34" charset="0"/>
                <a:ea typeface="Tahoma" pitchFamily="34" charset="0"/>
                <a:cs typeface="Tahoma" pitchFamily="34" charset="0"/>
              </a:rPr>
              <a:t>Categorizing the talks according to its tags </a:t>
            </a:r>
            <a:endParaRPr lang="en-US" sz="2400" i="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480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075"/>
                                        </p:tgtEl>
                                        <p:attrNameLst>
                                          <p:attrName>style.visibility</p:attrName>
                                        </p:attrNameLst>
                                      </p:cBhvr>
                                      <p:to>
                                        <p:strVal val="visible"/>
                                      </p:to>
                                    </p:set>
                                    <p:animEffect transition="in" filter="barn(inVertical)">
                                      <p:cBhvr>
                                        <p:cTn id="2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10" name="TextBox 9"/>
          <p:cNvSpPr txBox="1"/>
          <p:nvPr/>
        </p:nvSpPr>
        <p:spPr>
          <a:xfrm>
            <a:off x="2778369" y="1524000"/>
            <a:ext cx="7391400" cy="523220"/>
          </a:xfrm>
          <a:prstGeom prst="rect">
            <a:avLst/>
          </a:prstGeom>
          <a:noFill/>
        </p:spPr>
        <p:txBody>
          <a:bodyPr wrap="square" rtlCol="0">
            <a:spAutoFit/>
          </a:bodyPr>
          <a:lstStyle/>
          <a:p>
            <a:r>
              <a:rPr lang="en-US" sz="2800" b="1" dirty="0" smtClean="0"/>
              <a:t>K-Means Clustering</a:t>
            </a:r>
            <a:endParaRPr lang="en-US" sz="2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144925"/>
            <a:ext cx="4911715" cy="4246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09600" y="609600"/>
            <a:ext cx="7391400" cy="461665"/>
          </a:xfrm>
          <a:prstGeom prst="rect">
            <a:avLst/>
          </a:prstGeom>
          <a:noFill/>
        </p:spPr>
        <p:txBody>
          <a:bodyPr wrap="square" rtlCol="0">
            <a:spAutoFit/>
          </a:bodyPr>
          <a:lstStyle/>
          <a:p>
            <a:r>
              <a:rPr lang="en-US" sz="2400" b="1" i="1" dirty="0">
                <a:latin typeface="Tahoma" pitchFamily="34" charset="0"/>
                <a:ea typeface="Tahoma" pitchFamily="34" charset="0"/>
                <a:cs typeface="Tahoma" pitchFamily="34" charset="0"/>
              </a:rPr>
              <a:t>Categorizing the talks according to its tags </a:t>
            </a:r>
            <a:endParaRPr lang="en-US" sz="2400" i="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90050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3" name="Content Placeholder 2"/>
          <p:cNvSpPr>
            <a:spLocks noGrp="1"/>
          </p:cNvSpPr>
          <p:nvPr>
            <p:ph idx="1"/>
          </p:nvPr>
        </p:nvSpPr>
        <p:spPr/>
        <p:txBody>
          <a:bodyPr>
            <a:normAutofit fontScale="70000" lnSpcReduction="20000"/>
          </a:bodyPr>
          <a:lstStyle/>
          <a:p>
            <a:r>
              <a:rPr lang="en-US" dirty="0" smtClean="0"/>
              <a:t>Economics/Business Category</a:t>
            </a:r>
          </a:p>
          <a:p>
            <a:r>
              <a:rPr lang="en-US" dirty="0" smtClean="0"/>
              <a:t>Global </a:t>
            </a:r>
            <a:r>
              <a:rPr lang="en-US" dirty="0"/>
              <a:t>issues </a:t>
            </a:r>
            <a:r>
              <a:rPr lang="en-US" dirty="0" smtClean="0"/>
              <a:t>Category</a:t>
            </a:r>
          </a:p>
          <a:p>
            <a:r>
              <a:rPr lang="en-US" dirty="0" smtClean="0"/>
              <a:t>Exploration Category</a:t>
            </a:r>
          </a:p>
          <a:p>
            <a:r>
              <a:rPr lang="en-US" dirty="0" smtClean="0"/>
              <a:t>Humanity/Progress Category</a:t>
            </a:r>
          </a:p>
          <a:p>
            <a:r>
              <a:rPr lang="en-US" dirty="0" smtClean="0"/>
              <a:t>Music Category</a:t>
            </a:r>
          </a:p>
          <a:p>
            <a:r>
              <a:rPr lang="en-US" dirty="0" smtClean="0"/>
              <a:t>Scientific </a:t>
            </a:r>
            <a:r>
              <a:rPr lang="en-US" dirty="0"/>
              <a:t>Fields </a:t>
            </a:r>
            <a:r>
              <a:rPr lang="en-US" dirty="0" smtClean="0"/>
              <a:t>Category</a:t>
            </a:r>
          </a:p>
          <a:p>
            <a:r>
              <a:rPr lang="en-US" dirty="0" smtClean="0"/>
              <a:t>Technology/Computer Category</a:t>
            </a:r>
          </a:p>
          <a:p>
            <a:r>
              <a:rPr lang="en-US" dirty="0" smtClean="0"/>
              <a:t>Ecology </a:t>
            </a:r>
            <a:r>
              <a:rPr lang="en-US" dirty="0"/>
              <a:t>Category, Epidemics </a:t>
            </a:r>
            <a:r>
              <a:rPr lang="en-US" dirty="0" smtClean="0"/>
              <a:t>Category</a:t>
            </a:r>
          </a:p>
          <a:p>
            <a:r>
              <a:rPr lang="en-US" dirty="0" smtClean="0"/>
              <a:t>Philanthropy/Religion Category</a:t>
            </a:r>
          </a:p>
          <a:p>
            <a:r>
              <a:rPr lang="en-US" dirty="0" smtClean="0"/>
              <a:t>Arts Category</a:t>
            </a:r>
          </a:p>
          <a:p>
            <a:r>
              <a:rPr lang="en-US" dirty="0" smtClean="0"/>
              <a:t>Animals/Organisms Category</a:t>
            </a:r>
          </a:p>
          <a:p>
            <a:r>
              <a:rPr lang="en-US" dirty="0" smtClean="0"/>
              <a:t>Social Category</a:t>
            </a:r>
          </a:p>
          <a:p>
            <a:r>
              <a:rPr lang="en-US" dirty="0" smtClean="0"/>
              <a:t>Media/Entertainment Category</a:t>
            </a:r>
            <a:endParaRPr lang="en-US" dirty="0"/>
          </a:p>
        </p:txBody>
      </p:sp>
      <p:sp>
        <p:nvSpPr>
          <p:cNvPr id="10" name="TextBox 9"/>
          <p:cNvSpPr txBox="1"/>
          <p:nvPr/>
        </p:nvSpPr>
        <p:spPr>
          <a:xfrm>
            <a:off x="953789" y="609600"/>
            <a:ext cx="7391400" cy="523220"/>
          </a:xfrm>
          <a:prstGeom prst="rect">
            <a:avLst/>
          </a:prstGeom>
          <a:noFill/>
        </p:spPr>
        <p:txBody>
          <a:bodyPr wrap="square" rtlCol="0">
            <a:spAutoFit/>
          </a:bodyPr>
          <a:lstStyle/>
          <a:p>
            <a:pPr algn="ctr"/>
            <a:r>
              <a:rPr lang="en-US" sz="2800" b="1" dirty="0" smtClean="0"/>
              <a:t>Most Observed Categories</a:t>
            </a:r>
            <a:endParaRPr lang="en-US" sz="2800" dirty="0"/>
          </a:p>
        </p:txBody>
      </p:sp>
      <p:sp>
        <p:nvSpPr>
          <p:cNvPr id="4" name="Rectangle 3"/>
          <p:cNvSpPr/>
          <p:nvPr/>
        </p:nvSpPr>
        <p:spPr>
          <a:xfrm>
            <a:off x="5943599" y="5410199"/>
            <a:ext cx="2669320" cy="646331"/>
          </a:xfrm>
          <a:prstGeom prst="rect">
            <a:avLst/>
          </a:prstGeom>
        </p:spPr>
        <p:txBody>
          <a:bodyPr wrap="none">
            <a:spAutoFit/>
          </a:bodyPr>
          <a:lstStyle/>
          <a:p>
            <a:r>
              <a:rPr lang="en-US" b="1" i="1" dirty="0" smtClean="0">
                <a:latin typeface="Tahoma" pitchFamily="34" charset="0"/>
                <a:ea typeface="Tahoma" pitchFamily="34" charset="0"/>
                <a:cs typeface="Tahoma" pitchFamily="34" charset="0"/>
              </a:rPr>
              <a:t/>
            </a:r>
            <a:br>
              <a:rPr lang="en-US" b="1" i="1" dirty="0" smtClean="0">
                <a:latin typeface="Tahoma" pitchFamily="34" charset="0"/>
                <a:ea typeface="Tahoma" pitchFamily="34" charset="0"/>
                <a:cs typeface="Tahoma" pitchFamily="34" charset="0"/>
              </a:rPr>
            </a:br>
            <a:r>
              <a:rPr lang="en-US" b="1" i="1" dirty="0" smtClean="0">
                <a:latin typeface="Tahoma" pitchFamily="34" charset="0"/>
                <a:ea typeface="Tahoma" pitchFamily="34" charset="0"/>
                <a:cs typeface="Tahoma" pitchFamily="34" charset="0"/>
              </a:rPr>
              <a:t>Let’s start prediction!</a:t>
            </a:r>
            <a:endParaRPr lang="en-US" i="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2320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barn(inVertical)">
                                      <p:cBhvr>
                                        <p:cTn id="3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10" name="TextBox 9"/>
          <p:cNvSpPr txBox="1"/>
          <p:nvPr/>
        </p:nvSpPr>
        <p:spPr>
          <a:xfrm>
            <a:off x="473929" y="457199"/>
            <a:ext cx="7391400" cy="461665"/>
          </a:xfrm>
          <a:prstGeom prst="rect">
            <a:avLst/>
          </a:prstGeom>
          <a:noFill/>
        </p:spPr>
        <p:txBody>
          <a:bodyPr wrap="square" rtlCol="0">
            <a:spAutoFit/>
          </a:bodyPr>
          <a:lstStyle/>
          <a:p>
            <a:r>
              <a:rPr lang="en-US" sz="2400" b="1" i="1" dirty="0" smtClean="0">
                <a:latin typeface="Tahoma" pitchFamily="34" charset="0"/>
                <a:ea typeface="Tahoma" pitchFamily="34" charset="0"/>
                <a:cs typeface="Tahoma" pitchFamily="34" charset="0"/>
              </a:rPr>
              <a:t>Prediction </a:t>
            </a:r>
            <a:endParaRPr lang="en-US" sz="2400" i="1" dirty="0">
              <a:latin typeface="Tahoma" pitchFamily="34" charset="0"/>
              <a:ea typeface="Tahoma" pitchFamily="34" charset="0"/>
              <a:cs typeface="Tahoma" pitchFamily="34" charset="0"/>
            </a:endParaRPr>
          </a:p>
        </p:txBody>
      </p:sp>
      <p:sp>
        <p:nvSpPr>
          <p:cNvPr id="4" name="Content Placeholder 3"/>
          <p:cNvSpPr>
            <a:spLocks noGrp="1"/>
          </p:cNvSpPr>
          <p:nvPr>
            <p:ph idx="1"/>
          </p:nvPr>
        </p:nvSpPr>
        <p:spPr>
          <a:xfrm>
            <a:off x="381000" y="1371600"/>
            <a:ext cx="8229600" cy="4525963"/>
          </a:xfrm>
        </p:spPr>
        <p:txBody>
          <a:bodyPr>
            <a:normAutofit/>
          </a:bodyPr>
          <a:lstStyle/>
          <a:p>
            <a:pPr marL="0" indent="0">
              <a:buNone/>
            </a:pPr>
            <a:r>
              <a:rPr lang="en-US" sz="2400" dirty="0" smtClean="0"/>
              <a:t>What are the features that we should consider in the prediction?</a:t>
            </a:r>
          </a:p>
          <a:p>
            <a:pPr marL="0" indent="0">
              <a:buNone/>
            </a:pPr>
            <a:endParaRPr lang="en-US" sz="2400" dirty="0"/>
          </a:p>
          <a:p>
            <a:r>
              <a:rPr lang="en-US" sz="2400" dirty="0"/>
              <a:t>Duration </a:t>
            </a:r>
            <a:endParaRPr lang="en-US" sz="2400" dirty="0" smtClean="0"/>
          </a:p>
          <a:p>
            <a:r>
              <a:rPr lang="en-US" sz="2400" dirty="0" smtClean="0"/>
              <a:t>Type Name</a:t>
            </a:r>
          </a:p>
          <a:p>
            <a:r>
              <a:rPr lang="en-US" sz="2400" dirty="0" smtClean="0"/>
              <a:t>Speaker Name</a:t>
            </a:r>
          </a:p>
          <a:p>
            <a:r>
              <a:rPr lang="en-US" sz="2400" dirty="0" smtClean="0"/>
              <a:t>Number of related views</a:t>
            </a:r>
          </a:p>
          <a:p>
            <a:r>
              <a:rPr lang="en-US" sz="2400" dirty="0" smtClean="0"/>
              <a:t>Published time month</a:t>
            </a:r>
          </a:p>
          <a:p>
            <a:r>
              <a:rPr lang="en-US" sz="2400" dirty="0" smtClean="0"/>
              <a:t>Published time day</a:t>
            </a:r>
          </a:p>
          <a:p>
            <a:r>
              <a:rPr lang="en-US" sz="2400" dirty="0" smtClean="0"/>
              <a:t>Published time year</a:t>
            </a:r>
            <a:endParaRPr lang="en-US" sz="2400" dirty="0"/>
          </a:p>
          <a:p>
            <a:endParaRPr lang="en-US" sz="2400" dirty="0" smtClean="0"/>
          </a:p>
          <a:p>
            <a:endParaRPr lang="en-US" sz="2400" dirty="0"/>
          </a:p>
        </p:txBody>
      </p:sp>
      <p:sp>
        <p:nvSpPr>
          <p:cNvPr id="6" name="TextBox 5"/>
          <p:cNvSpPr txBox="1"/>
          <p:nvPr/>
        </p:nvSpPr>
        <p:spPr>
          <a:xfrm>
            <a:off x="4953000" y="2239719"/>
            <a:ext cx="4191000" cy="1569660"/>
          </a:xfrm>
          <a:prstGeom prst="rect">
            <a:avLst/>
          </a:prstGeom>
          <a:noFill/>
        </p:spPr>
        <p:txBody>
          <a:bodyPr wrap="square" rtlCol="0">
            <a:spAutoFit/>
          </a:bodyPr>
          <a:lstStyle/>
          <a:p>
            <a:pPr marL="457200" indent="-457200">
              <a:buFont typeface="Arial" pitchFamily="34" charset="0"/>
              <a:buChar char="•"/>
            </a:pPr>
            <a:r>
              <a:rPr lang="en-US" sz="2400" dirty="0" smtClean="0"/>
              <a:t>The talk’s categories</a:t>
            </a:r>
          </a:p>
          <a:p>
            <a:pPr marL="457200" indent="-457200">
              <a:buFont typeface="Arial" pitchFamily="34" charset="0"/>
              <a:buChar char="•"/>
            </a:pPr>
            <a:r>
              <a:rPr lang="en-US" sz="2400" dirty="0" smtClean="0"/>
              <a:t>Number of categories</a:t>
            </a:r>
          </a:p>
          <a:p>
            <a:pPr marL="457200" indent="-457200">
              <a:buFont typeface="Arial" pitchFamily="34" charset="0"/>
              <a:buChar char="•"/>
            </a:pPr>
            <a:endParaRPr lang="en-US" sz="2400" dirty="0" smtClean="0"/>
          </a:p>
          <a:p>
            <a:pPr marL="457200" indent="-457200">
              <a:buFont typeface="Arial" pitchFamily="34" charset="0"/>
              <a:buChar char="•"/>
            </a:pPr>
            <a:endParaRPr lang="en-US" sz="2400" dirty="0" smtClean="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239719"/>
            <a:ext cx="330503" cy="417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1703" y="2608430"/>
            <a:ext cx="355297" cy="44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6891" y="3481756"/>
            <a:ext cx="41445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5219" y="3970828"/>
            <a:ext cx="41445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43142" y="4443045"/>
            <a:ext cx="41445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9084" y="2239719"/>
            <a:ext cx="41445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9084" y="2661762"/>
            <a:ext cx="41445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3200" y="3185637"/>
            <a:ext cx="381000" cy="36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9447" y="4987051"/>
            <a:ext cx="465789" cy="44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4953000" y="3743072"/>
            <a:ext cx="4032738" cy="1569660"/>
          </a:xfrm>
          <a:prstGeom prst="rect">
            <a:avLst/>
          </a:prstGeom>
          <a:noFill/>
        </p:spPr>
        <p:txBody>
          <a:bodyPr wrap="square" rtlCol="0">
            <a:spAutoFit/>
          </a:bodyPr>
          <a:lstStyle/>
          <a:p>
            <a:r>
              <a:rPr lang="en-US" sz="2400" dirty="0" smtClean="0"/>
              <a:t>Note: During Regression methods, We divided the data into two groups: 80% for training and 20% for testing.</a:t>
            </a:r>
          </a:p>
        </p:txBody>
      </p:sp>
    </p:spTree>
    <p:extLst>
      <p:ext uri="{BB962C8B-B14F-4D97-AF65-F5344CB8AC3E}">
        <p14:creationId xmlns:p14="http://schemas.microsoft.com/office/powerpoint/2010/main" val="407873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122"/>
                                        </p:tgtEl>
                                        <p:attrNameLst>
                                          <p:attrName>style.visibility</p:attrName>
                                        </p:attrNameLst>
                                      </p:cBhvr>
                                      <p:to>
                                        <p:strVal val="visible"/>
                                      </p:to>
                                    </p:set>
                                    <p:anim calcmode="lin" valueType="num">
                                      <p:cBhvr additive="base">
                                        <p:cTn id="35" dur="500" fill="hold"/>
                                        <p:tgtEl>
                                          <p:spTgt spid="5122"/>
                                        </p:tgtEl>
                                        <p:attrNameLst>
                                          <p:attrName>ppt_x</p:attrName>
                                        </p:attrNameLst>
                                      </p:cBhvr>
                                      <p:tavLst>
                                        <p:tav tm="0">
                                          <p:val>
                                            <p:strVal val="#ppt_x"/>
                                          </p:val>
                                        </p:tav>
                                        <p:tav tm="100000">
                                          <p:val>
                                            <p:strVal val="#ppt_x"/>
                                          </p:val>
                                        </p:tav>
                                      </p:tavLst>
                                    </p:anim>
                                    <p:anim calcmode="lin" valueType="num">
                                      <p:cBhvr additive="base">
                                        <p:cTn id="36"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125"/>
                                        </p:tgtEl>
                                        <p:attrNameLst>
                                          <p:attrName>style.visibility</p:attrName>
                                        </p:attrNameLst>
                                      </p:cBhvr>
                                      <p:to>
                                        <p:strVal val="visible"/>
                                      </p:to>
                                    </p:set>
                                    <p:anim calcmode="lin" valueType="num">
                                      <p:cBhvr additive="base">
                                        <p:cTn id="47" dur="500" fill="hold"/>
                                        <p:tgtEl>
                                          <p:spTgt spid="5125"/>
                                        </p:tgtEl>
                                        <p:attrNameLst>
                                          <p:attrName>ppt_x</p:attrName>
                                        </p:attrNameLst>
                                      </p:cBhvr>
                                      <p:tavLst>
                                        <p:tav tm="0">
                                          <p:val>
                                            <p:strVal val="#ppt_x"/>
                                          </p:val>
                                        </p:tav>
                                        <p:tav tm="100000">
                                          <p:val>
                                            <p:strVal val="#ppt_x"/>
                                          </p:val>
                                        </p:tav>
                                      </p:tavLst>
                                    </p:anim>
                                    <p:anim calcmode="lin" valueType="num">
                                      <p:cBhvr additive="base">
                                        <p:cTn id="48"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fill="hold"/>
                                        <p:tgtEl>
                                          <p:spTgt spid="15"/>
                                        </p:tgtEl>
                                        <p:attrNameLst>
                                          <p:attrName>ppt_x</p:attrName>
                                        </p:attrNameLst>
                                      </p:cBhvr>
                                      <p:tavLst>
                                        <p:tav tm="0">
                                          <p:val>
                                            <p:strVal val="#ppt_x"/>
                                          </p:val>
                                        </p:tav>
                                        <p:tav tm="100000">
                                          <p:val>
                                            <p:strVal val="#ppt_x"/>
                                          </p:val>
                                        </p:tav>
                                      </p:tavLst>
                                    </p:anim>
                                    <p:anim calcmode="lin" valueType="num">
                                      <p:cBhvr additive="base">
                                        <p:cTn id="7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500" fill="hold"/>
                                        <p:tgtEl>
                                          <p:spTgt spid="16"/>
                                        </p:tgtEl>
                                        <p:attrNameLst>
                                          <p:attrName>ppt_x</p:attrName>
                                        </p:attrNameLst>
                                      </p:cBhvr>
                                      <p:tavLst>
                                        <p:tav tm="0">
                                          <p:val>
                                            <p:strVal val="#ppt_x"/>
                                          </p:val>
                                        </p:tav>
                                        <p:tav tm="100000">
                                          <p:val>
                                            <p:strVal val="#ppt_x"/>
                                          </p:val>
                                        </p:tav>
                                      </p:tavLst>
                                    </p:anim>
                                    <p:anim calcmode="lin" valueType="num">
                                      <p:cBhvr additive="base">
                                        <p:cTn id="8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28">
                                            <p:txEl>
                                              <p:pRg st="0" end="0"/>
                                            </p:txEl>
                                          </p:spTgt>
                                        </p:tgtEl>
                                        <p:attrNameLst>
                                          <p:attrName>style.visibility</p:attrName>
                                        </p:attrNameLst>
                                      </p:cBhvr>
                                      <p:to>
                                        <p:strVal val="visible"/>
                                      </p:to>
                                    </p:set>
                                    <p:animEffect transition="in" filter="barn(inVertical)">
                                      <p:cBhvr>
                                        <p:cTn id="89"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pic>
        <p:nvPicPr>
          <p:cNvPr id="23"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414953"/>
            <a:ext cx="9144000" cy="1524001"/>
          </a:xfrm>
          <a:prstGeom prst="rect">
            <a:avLst/>
          </a:prstGeom>
        </p:spPr>
      </p:pic>
      <p:sp>
        <p:nvSpPr>
          <p:cNvPr id="10" name="TextBox 9"/>
          <p:cNvSpPr txBox="1"/>
          <p:nvPr/>
        </p:nvSpPr>
        <p:spPr>
          <a:xfrm>
            <a:off x="1066800" y="2946120"/>
            <a:ext cx="7391400" cy="461665"/>
          </a:xfrm>
          <a:prstGeom prst="rect">
            <a:avLst/>
          </a:prstGeom>
          <a:noFill/>
        </p:spPr>
        <p:txBody>
          <a:bodyPr wrap="square" rtlCol="0">
            <a:spAutoFit/>
          </a:bodyPr>
          <a:lstStyle/>
          <a:p>
            <a:pPr algn="ctr"/>
            <a:r>
              <a:rPr lang="en-US" sz="2400" b="1" i="1" dirty="0" smtClean="0">
                <a:latin typeface="Tahoma" pitchFamily="34" charset="0"/>
                <a:ea typeface="Tahoma" pitchFamily="34" charset="0"/>
                <a:cs typeface="Tahoma" pitchFamily="34" charset="0"/>
              </a:rPr>
              <a:t>Regression Techniques </a:t>
            </a:r>
            <a:endParaRPr lang="en-US" sz="2400" b="1" i="1" dirty="0">
              <a:latin typeface="Tahoma" pitchFamily="34" charset="0"/>
              <a:ea typeface="Tahoma" pitchFamily="34" charset="0"/>
              <a:cs typeface="Tahoma" pitchFamily="34" charset="0"/>
            </a:endParaRPr>
          </a:p>
        </p:txBody>
      </p:sp>
      <p:sp>
        <p:nvSpPr>
          <p:cNvPr id="6" name="TextBox 5"/>
          <p:cNvSpPr txBox="1"/>
          <p:nvPr/>
        </p:nvSpPr>
        <p:spPr>
          <a:xfrm>
            <a:off x="659787" y="1057364"/>
            <a:ext cx="4191000" cy="461665"/>
          </a:xfrm>
          <a:prstGeom prst="rect">
            <a:avLst/>
          </a:prstGeom>
          <a:noFill/>
        </p:spPr>
        <p:txBody>
          <a:bodyPr wrap="square" rtlCol="0">
            <a:spAutoFit/>
          </a:bodyPr>
          <a:lstStyle/>
          <a:p>
            <a:r>
              <a:rPr lang="en-US" sz="2400" dirty="0" smtClean="0"/>
              <a:t>Random Forest Regression</a:t>
            </a:r>
          </a:p>
        </p:txBody>
      </p:sp>
      <p:sp>
        <p:nvSpPr>
          <p:cNvPr id="18" name="TextBox 17"/>
          <p:cNvSpPr txBox="1"/>
          <p:nvPr/>
        </p:nvSpPr>
        <p:spPr>
          <a:xfrm>
            <a:off x="5562600" y="1094820"/>
            <a:ext cx="4191000" cy="461665"/>
          </a:xfrm>
          <a:prstGeom prst="rect">
            <a:avLst/>
          </a:prstGeom>
          <a:noFill/>
        </p:spPr>
        <p:txBody>
          <a:bodyPr wrap="square" rtlCol="0">
            <a:spAutoFit/>
          </a:bodyPr>
          <a:lstStyle/>
          <a:p>
            <a:r>
              <a:rPr lang="en-US" sz="2400" dirty="0" smtClean="0"/>
              <a:t>Extra Trees Regression</a:t>
            </a:r>
          </a:p>
        </p:txBody>
      </p:sp>
      <p:sp>
        <p:nvSpPr>
          <p:cNvPr id="19" name="TextBox 18"/>
          <p:cNvSpPr txBox="1"/>
          <p:nvPr/>
        </p:nvSpPr>
        <p:spPr>
          <a:xfrm>
            <a:off x="1066800" y="4574232"/>
            <a:ext cx="4191000" cy="461665"/>
          </a:xfrm>
          <a:prstGeom prst="rect">
            <a:avLst/>
          </a:prstGeom>
          <a:noFill/>
        </p:spPr>
        <p:txBody>
          <a:bodyPr wrap="square" rtlCol="0">
            <a:spAutoFit/>
          </a:bodyPr>
          <a:lstStyle/>
          <a:p>
            <a:r>
              <a:rPr lang="en-US" sz="2400" dirty="0" err="1" smtClean="0"/>
              <a:t>XGBoost</a:t>
            </a:r>
            <a:r>
              <a:rPr lang="en-US" sz="2400" dirty="0" smtClean="0"/>
              <a:t> Regression</a:t>
            </a:r>
          </a:p>
        </p:txBody>
      </p:sp>
      <p:sp>
        <p:nvSpPr>
          <p:cNvPr id="20" name="TextBox 19"/>
          <p:cNvSpPr txBox="1"/>
          <p:nvPr/>
        </p:nvSpPr>
        <p:spPr>
          <a:xfrm>
            <a:off x="5715000" y="4574232"/>
            <a:ext cx="4191000" cy="461665"/>
          </a:xfrm>
          <a:prstGeom prst="rect">
            <a:avLst/>
          </a:prstGeom>
          <a:noFill/>
        </p:spPr>
        <p:txBody>
          <a:bodyPr wrap="square" rtlCol="0">
            <a:spAutoFit/>
          </a:bodyPr>
          <a:lstStyle/>
          <a:p>
            <a:r>
              <a:rPr lang="en-US" sz="2400" dirty="0" err="1" smtClean="0"/>
              <a:t>LightGBM</a:t>
            </a:r>
            <a:r>
              <a:rPr lang="en-US" sz="2400" dirty="0" smtClean="0"/>
              <a:t> Regression</a:t>
            </a:r>
          </a:p>
        </p:txBody>
      </p:sp>
    </p:spTree>
    <p:extLst>
      <p:ext uri="{BB962C8B-B14F-4D97-AF65-F5344CB8AC3E}">
        <p14:creationId xmlns:p14="http://schemas.microsoft.com/office/powerpoint/2010/main" val="32304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293821" cy="6858000"/>
          </a:xfrm>
        </p:spPr>
      </p:pic>
      <p:sp>
        <p:nvSpPr>
          <p:cNvPr id="7" name="TextBox 6"/>
          <p:cNvSpPr txBox="1"/>
          <p:nvPr/>
        </p:nvSpPr>
        <p:spPr>
          <a:xfrm>
            <a:off x="246185" y="152400"/>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Is it worth it? TED Growth over the years</a:t>
            </a:r>
            <a:endParaRPr lang="en-US" sz="2400" dirty="0"/>
          </a:p>
        </p:txBody>
      </p:sp>
      <p:pic>
        <p:nvPicPr>
          <p:cNvPr id="9" name="Picture 2">
            <a:extLst>
              <a:ext uri="{FF2B5EF4-FFF2-40B4-BE49-F238E27FC236}">
                <a16:creationId xmlns:a16="http://schemas.microsoft.com/office/drawing/2014/main" xmlns="" id="{A6986708-2B77-4A8F-90EC-B01C14CF1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85" y="2057400"/>
            <a:ext cx="8516815" cy="254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2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10" name="TextBox 9"/>
          <p:cNvSpPr txBox="1"/>
          <p:nvPr/>
        </p:nvSpPr>
        <p:spPr>
          <a:xfrm>
            <a:off x="527601" y="547636"/>
            <a:ext cx="8266411" cy="461665"/>
          </a:xfrm>
          <a:prstGeom prst="rect">
            <a:avLst/>
          </a:prstGeom>
          <a:noFill/>
        </p:spPr>
        <p:txBody>
          <a:bodyPr wrap="square" rtlCol="0">
            <a:spAutoFit/>
          </a:bodyPr>
          <a:lstStyle/>
          <a:p>
            <a:pPr algn="ctr"/>
            <a:r>
              <a:rPr lang="en-US" sz="2400" b="1" i="1" dirty="0" smtClean="0">
                <a:latin typeface="Tahoma" pitchFamily="34" charset="0"/>
                <a:ea typeface="Tahoma" pitchFamily="34" charset="0"/>
                <a:cs typeface="Tahoma" pitchFamily="34" charset="0"/>
              </a:rPr>
              <a:t>Random Forest Regression &amp; Extra Trees Regression</a:t>
            </a:r>
            <a:endParaRPr lang="en-US" sz="2400" i="1" dirty="0">
              <a:latin typeface="Tahoma" pitchFamily="34" charset="0"/>
              <a:ea typeface="Tahoma" pitchFamily="34" charset="0"/>
              <a:cs typeface="Tahoma" pitchFamily="34"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1676400"/>
            <a:ext cx="8102412"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00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arn(inVertical)">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6" name="TextBox 5"/>
          <p:cNvSpPr txBox="1"/>
          <p:nvPr/>
        </p:nvSpPr>
        <p:spPr>
          <a:xfrm>
            <a:off x="609600" y="5181600"/>
            <a:ext cx="8229600" cy="584775"/>
          </a:xfrm>
          <a:prstGeom prst="rect">
            <a:avLst/>
          </a:prstGeom>
          <a:noFill/>
        </p:spPr>
        <p:txBody>
          <a:bodyPr wrap="square" rtlCol="0">
            <a:spAutoFit/>
          </a:bodyPr>
          <a:lstStyle/>
          <a:p>
            <a:pPr algn="ctr"/>
            <a:r>
              <a:rPr lang="en-US" sz="3200" b="1" dirty="0" smtClean="0"/>
              <a:t>The Decision Tree Threshold</a:t>
            </a:r>
            <a:endParaRPr lang="en-US" sz="32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90712"/>
            <a:ext cx="393382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920020"/>
            <a:ext cx="393382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05000" y="2074258"/>
            <a:ext cx="1828800" cy="646331"/>
          </a:xfrm>
          <a:prstGeom prst="rect">
            <a:avLst/>
          </a:prstGeom>
          <a:noFill/>
        </p:spPr>
        <p:txBody>
          <a:bodyPr wrap="square" rtlCol="0">
            <a:spAutoFit/>
          </a:bodyPr>
          <a:lstStyle/>
          <a:p>
            <a:r>
              <a:rPr lang="en-US" dirty="0" smtClean="0"/>
              <a:t>X &gt; known                     </a:t>
            </a:r>
          </a:p>
          <a:p>
            <a:r>
              <a:rPr lang="en-US" dirty="0" smtClean="0"/>
              <a:t>      threshold</a:t>
            </a:r>
            <a:endParaRPr lang="en-US" dirty="0"/>
          </a:p>
        </p:txBody>
      </p:sp>
      <p:sp>
        <p:nvSpPr>
          <p:cNvPr id="12" name="TextBox 11"/>
          <p:cNvSpPr txBox="1"/>
          <p:nvPr/>
        </p:nvSpPr>
        <p:spPr>
          <a:xfrm>
            <a:off x="6172200" y="2091843"/>
            <a:ext cx="1828800" cy="646331"/>
          </a:xfrm>
          <a:prstGeom prst="rect">
            <a:avLst/>
          </a:prstGeom>
          <a:noFill/>
        </p:spPr>
        <p:txBody>
          <a:bodyPr wrap="square" rtlCol="0">
            <a:spAutoFit/>
          </a:bodyPr>
          <a:lstStyle/>
          <a:p>
            <a:r>
              <a:rPr lang="en-US" dirty="0" smtClean="0"/>
              <a:t>X &gt; random</a:t>
            </a:r>
          </a:p>
          <a:p>
            <a:r>
              <a:rPr lang="en-US" dirty="0" smtClean="0"/>
              <a:t>      threshold</a:t>
            </a:r>
            <a:endParaRPr lang="en-US" dirty="0"/>
          </a:p>
        </p:txBody>
      </p:sp>
      <p:sp>
        <p:nvSpPr>
          <p:cNvPr id="13" name="TextBox 12"/>
          <p:cNvSpPr txBox="1"/>
          <p:nvPr/>
        </p:nvSpPr>
        <p:spPr>
          <a:xfrm>
            <a:off x="1289538" y="2797236"/>
            <a:ext cx="609600" cy="369332"/>
          </a:xfrm>
          <a:prstGeom prst="rect">
            <a:avLst/>
          </a:prstGeom>
          <a:noFill/>
        </p:spPr>
        <p:txBody>
          <a:bodyPr wrap="square" rtlCol="0">
            <a:spAutoFit/>
          </a:bodyPr>
          <a:lstStyle/>
          <a:p>
            <a:r>
              <a:rPr lang="en-US" dirty="0" smtClean="0"/>
              <a:t>yes</a:t>
            </a:r>
            <a:endParaRPr lang="en-US" dirty="0"/>
          </a:p>
        </p:txBody>
      </p:sp>
      <p:sp>
        <p:nvSpPr>
          <p:cNvPr id="14" name="TextBox 13"/>
          <p:cNvSpPr txBox="1"/>
          <p:nvPr/>
        </p:nvSpPr>
        <p:spPr>
          <a:xfrm>
            <a:off x="5562600" y="2797236"/>
            <a:ext cx="609600" cy="369332"/>
          </a:xfrm>
          <a:prstGeom prst="rect">
            <a:avLst/>
          </a:prstGeom>
          <a:noFill/>
        </p:spPr>
        <p:txBody>
          <a:bodyPr wrap="square" rtlCol="0">
            <a:spAutoFit/>
          </a:bodyPr>
          <a:lstStyle/>
          <a:p>
            <a:r>
              <a:rPr lang="en-US" dirty="0" smtClean="0"/>
              <a:t>yes</a:t>
            </a:r>
            <a:endParaRPr lang="en-US" dirty="0"/>
          </a:p>
        </p:txBody>
      </p:sp>
      <p:sp>
        <p:nvSpPr>
          <p:cNvPr id="15" name="TextBox 14"/>
          <p:cNvSpPr txBox="1"/>
          <p:nvPr/>
        </p:nvSpPr>
        <p:spPr>
          <a:xfrm>
            <a:off x="3429000" y="2780934"/>
            <a:ext cx="609600" cy="369332"/>
          </a:xfrm>
          <a:prstGeom prst="rect">
            <a:avLst/>
          </a:prstGeom>
          <a:noFill/>
        </p:spPr>
        <p:txBody>
          <a:bodyPr wrap="square" rtlCol="0">
            <a:spAutoFit/>
          </a:bodyPr>
          <a:lstStyle/>
          <a:p>
            <a:r>
              <a:rPr lang="en-US" dirty="0" smtClean="0"/>
              <a:t>no</a:t>
            </a:r>
            <a:endParaRPr lang="en-US" dirty="0"/>
          </a:p>
        </p:txBody>
      </p:sp>
      <p:sp>
        <p:nvSpPr>
          <p:cNvPr id="16" name="TextBox 15"/>
          <p:cNvSpPr txBox="1"/>
          <p:nvPr/>
        </p:nvSpPr>
        <p:spPr>
          <a:xfrm>
            <a:off x="7696200" y="2834970"/>
            <a:ext cx="609600" cy="369332"/>
          </a:xfrm>
          <a:prstGeom prst="rect">
            <a:avLst/>
          </a:prstGeom>
          <a:noFill/>
        </p:spPr>
        <p:txBody>
          <a:bodyPr wrap="square" rtlCol="0">
            <a:spAutoFit/>
          </a:bodyPr>
          <a:lstStyle/>
          <a:p>
            <a:r>
              <a:rPr lang="en-US" dirty="0" smtClean="0"/>
              <a:t>no</a:t>
            </a:r>
            <a:endParaRPr lang="en-US" dirty="0"/>
          </a:p>
        </p:txBody>
      </p:sp>
      <p:sp>
        <p:nvSpPr>
          <p:cNvPr id="17" name="TextBox 16"/>
          <p:cNvSpPr txBox="1"/>
          <p:nvPr/>
        </p:nvSpPr>
        <p:spPr>
          <a:xfrm>
            <a:off x="527601" y="547636"/>
            <a:ext cx="8266411" cy="461665"/>
          </a:xfrm>
          <a:prstGeom prst="rect">
            <a:avLst/>
          </a:prstGeom>
          <a:noFill/>
        </p:spPr>
        <p:txBody>
          <a:bodyPr wrap="square" rtlCol="0">
            <a:spAutoFit/>
          </a:bodyPr>
          <a:lstStyle/>
          <a:p>
            <a:pPr algn="ctr"/>
            <a:r>
              <a:rPr lang="en-US" sz="2400" b="1" i="1" dirty="0" smtClean="0">
                <a:latin typeface="Tahoma" pitchFamily="34" charset="0"/>
                <a:ea typeface="Tahoma" pitchFamily="34" charset="0"/>
                <a:cs typeface="Tahoma" pitchFamily="34" charset="0"/>
              </a:rPr>
              <a:t>Random Forest Regression &amp; Extra Trees Regression</a:t>
            </a:r>
            <a:endParaRPr lang="en-US" sz="2400" i="1"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43510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2" grpId="0"/>
      <p:bldP spid="13"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10" name="TextBox 9"/>
          <p:cNvSpPr txBox="1"/>
          <p:nvPr/>
        </p:nvSpPr>
        <p:spPr>
          <a:xfrm>
            <a:off x="381000" y="609600"/>
            <a:ext cx="7391400" cy="461665"/>
          </a:xfrm>
          <a:prstGeom prst="rect">
            <a:avLst/>
          </a:prstGeom>
          <a:noFill/>
        </p:spPr>
        <p:txBody>
          <a:bodyPr wrap="square" rtlCol="0">
            <a:spAutoFit/>
          </a:bodyPr>
          <a:lstStyle/>
          <a:p>
            <a:pPr algn="ctr"/>
            <a:r>
              <a:rPr lang="en-US" sz="2400" b="1" i="1" dirty="0" err="1">
                <a:latin typeface="Tahoma" pitchFamily="34" charset="0"/>
                <a:ea typeface="Tahoma" pitchFamily="34" charset="0"/>
                <a:cs typeface="Tahoma" pitchFamily="34" charset="0"/>
              </a:rPr>
              <a:t>XGBoost</a:t>
            </a:r>
            <a:r>
              <a:rPr lang="en-US" sz="2400" b="1" i="1" dirty="0">
                <a:latin typeface="Tahoma" pitchFamily="34" charset="0"/>
                <a:ea typeface="Tahoma" pitchFamily="34" charset="0"/>
                <a:cs typeface="Tahoma" pitchFamily="34" charset="0"/>
              </a:rPr>
              <a:t> Regression &amp; </a:t>
            </a:r>
            <a:r>
              <a:rPr lang="en-US" sz="2400" b="1" i="1" dirty="0" err="1">
                <a:latin typeface="Tahoma" pitchFamily="34" charset="0"/>
                <a:ea typeface="Tahoma" pitchFamily="34" charset="0"/>
                <a:cs typeface="Tahoma" pitchFamily="34" charset="0"/>
              </a:rPr>
              <a:t>LightGBM</a:t>
            </a:r>
            <a:r>
              <a:rPr lang="en-US" sz="2400" b="1" i="1" dirty="0">
                <a:latin typeface="Tahoma" pitchFamily="34" charset="0"/>
                <a:ea typeface="Tahoma" pitchFamily="34" charset="0"/>
                <a:cs typeface="Tahoma" pitchFamily="34" charset="0"/>
              </a:rPr>
              <a:t> Regression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14" y="2600201"/>
            <a:ext cx="8326349" cy="118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50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89" y="1948974"/>
            <a:ext cx="3124200" cy="2443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5" y="1752600"/>
            <a:ext cx="3381375" cy="374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911836" y="5638799"/>
            <a:ext cx="7391400" cy="461665"/>
          </a:xfrm>
          <a:prstGeom prst="rect">
            <a:avLst/>
          </a:prstGeom>
          <a:noFill/>
        </p:spPr>
        <p:txBody>
          <a:bodyPr wrap="square" rtlCol="0">
            <a:spAutoFit/>
          </a:bodyPr>
          <a:lstStyle/>
          <a:p>
            <a:pPr algn="ctr"/>
            <a:r>
              <a:rPr lang="en-US" sz="2400" dirty="0" smtClean="0"/>
              <a:t>Level-wise tree growth</a:t>
            </a:r>
            <a:endParaRPr lang="en-US" sz="2400" dirty="0"/>
          </a:p>
        </p:txBody>
      </p:sp>
      <p:sp>
        <p:nvSpPr>
          <p:cNvPr id="12" name="TextBox 11"/>
          <p:cNvSpPr txBox="1"/>
          <p:nvPr/>
        </p:nvSpPr>
        <p:spPr>
          <a:xfrm>
            <a:off x="3048000" y="5638799"/>
            <a:ext cx="7391400" cy="461665"/>
          </a:xfrm>
          <a:prstGeom prst="rect">
            <a:avLst/>
          </a:prstGeom>
          <a:noFill/>
        </p:spPr>
        <p:txBody>
          <a:bodyPr wrap="square" rtlCol="0">
            <a:spAutoFit/>
          </a:bodyPr>
          <a:lstStyle/>
          <a:p>
            <a:pPr algn="ctr"/>
            <a:r>
              <a:rPr lang="en-US" sz="2400" dirty="0" smtClean="0"/>
              <a:t>Leaf-wise tree growth</a:t>
            </a:r>
            <a:endParaRPr lang="en-US" sz="2400" dirty="0"/>
          </a:p>
        </p:txBody>
      </p:sp>
      <p:sp>
        <p:nvSpPr>
          <p:cNvPr id="13" name="TextBox 12"/>
          <p:cNvSpPr txBox="1"/>
          <p:nvPr/>
        </p:nvSpPr>
        <p:spPr>
          <a:xfrm>
            <a:off x="381000" y="609600"/>
            <a:ext cx="7391400" cy="461665"/>
          </a:xfrm>
          <a:prstGeom prst="rect">
            <a:avLst/>
          </a:prstGeom>
          <a:noFill/>
        </p:spPr>
        <p:txBody>
          <a:bodyPr wrap="square" rtlCol="0">
            <a:spAutoFit/>
          </a:bodyPr>
          <a:lstStyle/>
          <a:p>
            <a:pPr algn="ctr"/>
            <a:r>
              <a:rPr lang="en-US" sz="2400" b="1" i="1" dirty="0" err="1">
                <a:latin typeface="Tahoma" pitchFamily="34" charset="0"/>
                <a:ea typeface="Tahoma" pitchFamily="34" charset="0"/>
                <a:cs typeface="Tahoma" pitchFamily="34" charset="0"/>
              </a:rPr>
              <a:t>XGBoost</a:t>
            </a:r>
            <a:r>
              <a:rPr lang="en-US" sz="2400" b="1" i="1" dirty="0">
                <a:latin typeface="Tahoma" pitchFamily="34" charset="0"/>
                <a:ea typeface="Tahoma" pitchFamily="34" charset="0"/>
                <a:cs typeface="Tahoma" pitchFamily="34" charset="0"/>
              </a:rPr>
              <a:t> Regression &amp; </a:t>
            </a:r>
            <a:r>
              <a:rPr lang="en-US" sz="2400" b="1" i="1" dirty="0" err="1">
                <a:latin typeface="Tahoma" pitchFamily="34" charset="0"/>
                <a:ea typeface="Tahoma" pitchFamily="34" charset="0"/>
                <a:cs typeface="Tahoma" pitchFamily="34" charset="0"/>
              </a:rPr>
              <a:t>LightGBM</a:t>
            </a:r>
            <a:r>
              <a:rPr lang="en-US" sz="2400" b="1" i="1" dirty="0">
                <a:latin typeface="Tahoma" pitchFamily="34" charset="0"/>
                <a:ea typeface="Tahoma" pitchFamily="34" charset="0"/>
                <a:cs typeface="Tahoma" pitchFamily="34" charset="0"/>
              </a:rPr>
              <a:t> Regression</a:t>
            </a:r>
          </a:p>
        </p:txBody>
      </p:sp>
    </p:spTree>
    <p:extLst>
      <p:ext uri="{BB962C8B-B14F-4D97-AF65-F5344CB8AC3E}">
        <p14:creationId xmlns:p14="http://schemas.microsoft.com/office/powerpoint/2010/main" val="37328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10" name="TextBox 9"/>
          <p:cNvSpPr txBox="1"/>
          <p:nvPr/>
        </p:nvSpPr>
        <p:spPr>
          <a:xfrm>
            <a:off x="533400" y="562986"/>
            <a:ext cx="7391400" cy="461665"/>
          </a:xfrm>
          <a:prstGeom prst="rect">
            <a:avLst/>
          </a:prstGeom>
          <a:noFill/>
        </p:spPr>
        <p:txBody>
          <a:bodyPr wrap="square" rtlCol="0">
            <a:spAutoFit/>
          </a:bodyPr>
          <a:lstStyle/>
          <a:p>
            <a:r>
              <a:rPr lang="en-US" sz="2400" b="1" i="1" dirty="0" smtClean="0">
                <a:latin typeface="Tahoma" pitchFamily="34" charset="0"/>
                <a:ea typeface="Tahoma" pitchFamily="34" charset="0"/>
                <a:cs typeface="Tahoma" pitchFamily="34" charset="0"/>
              </a:rPr>
              <a:t>Regression Results</a:t>
            </a:r>
            <a:endParaRPr lang="en-US" sz="2400" b="1" i="1" dirty="0">
              <a:latin typeface="Tahoma" pitchFamily="34" charset="0"/>
              <a:ea typeface="Tahoma" pitchFamily="34" charset="0"/>
              <a:cs typeface="Tahoma" pitchFamily="34"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74" y="2819400"/>
            <a:ext cx="8609311" cy="265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355912" y="1849398"/>
            <a:ext cx="8434753" cy="369332"/>
          </a:xfrm>
          <a:prstGeom prst="rect">
            <a:avLst/>
          </a:prstGeom>
        </p:spPr>
        <p:txBody>
          <a:bodyPr wrap="square">
            <a:spAutoFit/>
          </a:bodyPr>
          <a:lstStyle/>
          <a:p>
            <a:r>
              <a:rPr lang="en-US" dirty="0" smtClean="0">
                <a:latin typeface="Tahoma" panose="020B0604030504040204" pitchFamily="34" charset="0"/>
                <a:ea typeface="Tahoma" panose="020B0604030504040204" pitchFamily="34" charset="0"/>
                <a:cs typeface="Tahoma" panose="020B0604030504040204" pitchFamily="34" charset="0"/>
              </a:rPr>
              <a:t>To compare between regression methods, we care about </a:t>
            </a:r>
            <a:r>
              <a:rPr lang="en-US" b="1" dirty="0" smtClean="0">
                <a:latin typeface="Tahoma" panose="020B0604030504040204" pitchFamily="34" charset="0"/>
                <a:ea typeface="Tahoma" panose="020B0604030504040204" pitchFamily="34" charset="0"/>
                <a:cs typeface="Tahoma" panose="020B0604030504040204" pitchFamily="34" charset="0"/>
              </a:rPr>
              <a:t>Accuracy</a:t>
            </a:r>
            <a:r>
              <a:rPr lang="en-US" dirty="0" smtClean="0">
                <a:latin typeface="Tahoma" panose="020B0604030504040204" pitchFamily="34" charset="0"/>
                <a:ea typeface="Tahoma" panose="020B0604030504040204" pitchFamily="34" charset="0"/>
                <a:cs typeface="Tahoma" panose="020B0604030504040204" pitchFamily="34" charset="0"/>
              </a:rPr>
              <a:t> and </a:t>
            </a:r>
            <a:r>
              <a:rPr lang="en-US" b="1" dirty="0" smtClean="0">
                <a:latin typeface="Tahoma" panose="020B0604030504040204" pitchFamily="34" charset="0"/>
                <a:ea typeface="Tahoma" panose="020B0604030504040204" pitchFamily="34" charset="0"/>
                <a:cs typeface="Tahoma" panose="020B0604030504040204" pitchFamily="34" charset="0"/>
              </a:rPr>
              <a:t>Time</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635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animEffect transition="in" filter="barn(inVertical)">
                                      <p:cBhvr>
                                        <p:cTn id="11"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10" name="TextBox 9"/>
          <p:cNvSpPr txBox="1"/>
          <p:nvPr/>
        </p:nvSpPr>
        <p:spPr>
          <a:xfrm>
            <a:off x="-1371600" y="406332"/>
            <a:ext cx="7391400" cy="461665"/>
          </a:xfrm>
          <a:prstGeom prst="rect">
            <a:avLst/>
          </a:prstGeom>
          <a:noFill/>
        </p:spPr>
        <p:txBody>
          <a:bodyPr wrap="square" rtlCol="0">
            <a:spAutoFit/>
          </a:bodyPr>
          <a:lstStyle/>
          <a:p>
            <a:pPr algn="ctr"/>
            <a:r>
              <a:rPr lang="en-US" sz="2400" b="1" i="1" dirty="0" smtClean="0">
                <a:latin typeface="Tahoma" pitchFamily="34" charset="0"/>
                <a:ea typeface="Tahoma" pitchFamily="34" charset="0"/>
                <a:cs typeface="Tahoma" pitchFamily="34" charset="0"/>
              </a:rPr>
              <a:t>Most Important Features</a:t>
            </a:r>
            <a:endParaRPr lang="en-US" sz="2400" b="1" i="1" dirty="0">
              <a:latin typeface="Tahoma" pitchFamily="34" charset="0"/>
              <a:ea typeface="Tahoma" pitchFamily="34" charset="0"/>
              <a:cs typeface="Tahoma" pitchFamily="34"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30251" y="2774951"/>
            <a:ext cx="4889501"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2446" y="963788"/>
            <a:ext cx="5386754" cy="519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20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arn(inVertical)">
                                      <p:cBhvr>
                                        <p:cTn id="7" dur="500"/>
                                        <p:tgtEl>
                                          <p:spTgt spid="12290"/>
                                        </p:tgtEl>
                                      </p:cBhvr>
                                    </p:animEffect>
                                  </p:childTnLst>
                                </p:cTn>
                              </p:par>
                              <p:par>
                                <p:cTn id="8" presetID="16" presetClass="entr" presetSubtype="21" fill="hold" nodeType="withEffect">
                                  <p:stCondLst>
                                    <p:cond delay="0"/>
                                  </p:stCondLst>
                                  <p:childTnLst>
                                    <p:set>
                                      <p:cBhvr>
                                        <p:cTn id="9" dur="1" fill="hold">
                                          <p:stCondLst>
                                            <p:cond delay="0"/>
                                          </p:stCondLst>
                                        </p:cTn>
                                        <p:tgtEl>
                                          <p:spTgt spid="12291"/>
                                        </p:tgtEl>
                                        <p:attrNameLst>
                                          <p:attrName>style.visibility</p:attrName>
                                        </p:attrNameLst>
                                      </p:cBhvr>
                                      <p:to>
                                        <p:strVal val="visible"/>
                                      </p:to>
                                    </p:set>
                                    <p:animEffect transition="in" filter="barn(inVertical)">
                                      <p:cBhvr>
                                        <p:cTn id="10"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a:prstGeom prst="rect">
            <a:avLst/>
          </a:prstGeom>
        </p:spPr>
      </p:pic>
      <p:sp>
        <p:nvSpPr>
          <p:cNvPr id="10" name="TextBox 9"/>
          <p:cNvSpPr txBox="1"/>
          <p:nvPr/>
        </p:nvSpPr>
        <p:spPr>
          <a:xfrm>
            <a:off x="990600" y="3136613"/>
            <a:ext cx="7391400" cy="584775"/>
          </a:xfrm>
          <a:prstGeom prst="rect">
            <a:avLst/>
          </a:prstGeom>
          <a:noFill/>
        </p:spPr>
        <p:txBody>
          <a:bodyPr wrap="square" rtlCol="0">
            <a:spAutoFit/>
          </a:bodyPr>
          <a:lstStyle/>
          <a:p>
            <a:pPr algn="ctr"/>
            <a:r>
              <a:rPr lang="en-US" sz="3200" b="1" dirty="0" smtClean="0"/>
              <a:t>ANY Questions?</a:t>
            </a:r>
            <a:endParaRPr lang="en-US" sz="3200" b="1" dirty="0"/>
          </a:p>
        </p:txBody>
      </p:sp>
    </p:spTree>
    <p:extLst>
      <p:ext uri="{BB962C8B-B14F-4D97-AF65-F5344CB8AC3E}">
        <p14:creationId xmlns:p14="http://schemas.microsoft.com/office/powerpoint/2010/main" val="27490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293821" cy="6858000"/>
          </a:xfrm>
        </p:spPr>
      </p:pic>
      <p:sp>
        <p:nvSpPr>
          <p:cNvPr id="7" name="TextBox 6"/>
          <p:cNvSpPr txBox="1"/>
          <p:nvPr/>
        </p:nvSpPr>
        <p:spPr>
          <a:xfrm>
            <a:off x="246185" y="152400"/>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Data Acquisition and description </a:t>
            </a:r>
            <a:endParaRPr lang="en-US" sz="2400" dirty="0"/>
          </a:p>
        </p:txBody>
      </p:sp>
      <p:pic>
        <p:nvPicPr>
          <p:cNvPr id="5" name="Picture 4">
            <a:extLst>
              <a:ext uri="{FF2B5EF4-FFF2-40B4-BE49-F238E27FC236}">
                <a16:creationId xmlns:a16="http://schemas.microsoft.com/office/drawing/2014/main" xmlns="" id="{0B7E70A7-1FC8-4B3D-816C-8DD4276E700E}"/>
              </a:ext>
            </a:extLst>
          </p:cNvPr>
          <p:cNvPicPr>
            <a:picLocks noChangeAspect="1"/>
          </p:cNvPicPr>
          <p:nvPr/>
        </p:nvPicPr>
        <p:blipFill rotWithShape="1">
          <a:blip r:embed="rId3"/>
          <a:srcRect t="1561"/>
          <a:stretch/>
        </p:blipFill>
        <p:spPr>
          <a:xfrm>
            <a:off x="6268298" y="281354"/>
            <a:ext cx="2910871" cy="6228547"/>
          </a:xfrm>
          <a:prstGeom prst="rect">
            <a:avLst/>
          </a:prstGeom>
        </p:spPr>
      </p:pic>
      <p:sp>
        <p:nvSpPr>
          <p:cNvPr id="6" name="TextBox 5">
            <a:extLst>
              <a:ext uri="{FF2B5EF4-FFF2-40B4-BE49-F238E27FC236}">
                <a16:creationId xmlns:a16="http://schemas.microsoft.com/office/drawing/2014/main" xmlns="" id="{3243B5AB-20E0-4CEF-B8CC-F999DCC9E320}"/>
              </a:ext>
            </a:extLst>
          </p:cNvPr>
          <p:cNvSpPr txBox="1"/>
          <p:nvPr/>
        </p:nvSpPr>
        <p:spPr>
          <a:xfrm>
            <a:off x="228600" y="1295400"/>
            <a:ext cx="5946909"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effectLst/>
                <a:latin typeface="Tahoma" panose="020B0604030504040204" pitchFamily="34" charset="0"/>
                <a:ea typeface="Tahoma" panose="020B0604030504040204" pitchFamily="34" charset="0"/>
                <a:cs typeface="Tahoma" panose="020B0604030504040204" pitchFamily="34" charset="0"/>
              </a:rPr>
              <a:t>We have used a python-based scrapper to scrap TED.com for all the information it is offering on the talks from different conferences made available on the website. </a:t>
            </a:r>
          </a:p>
          <a:p>
            <a:pPr marL="285750" indent="-285750">
              <a:buFont typeface="Arial" panose="020B0604020202020204" pitchFamily="34" charset="0"/>
              <a:buChar char="•"/>
            </a:pPr>
            <a:r>
              <a:rPr lang="en-US" dirty="0" smtClean="0">
                <a:effectLst/>
                <a:latin typeface="Tahoma" panose="020B0604030504040204" pitchFamily="34" charset="0"/>
                <a:ea typeface="Tahoma" panose="020B0604030504040204" pitchFamily="34" charset="0"/>
                <a:cs typeface="Tahoma" panose="020B0604030504040204" pitchFamily="34" charset="0"/>
              </a:rPr>
              <a:t>We managed to collect data on different 4928 TED talks and videos (from TED-Ed which are not technically a talk) with the first talk being filmed on 1972 and the most recent one being on the 10</a:t>
            </a:r>
            <a:r>
              <a:rPr lang="en-US" baseline="30000" dirty="0" smtClean="0">
                <a:effectLst/>
                <a:latin typeface="Tahoma" panose="020B0604030504040204" pitchFamily="34" charset="0"/>
                <a:ea typeface="Tahoma" panose="020B0604030504040204" pitchFamily="34" charset="0"/>
                <a:cs typeface="Tahoma" panose="020B0604030504040204" pitchFamily="34" charset="0"/>
              </a:rPr>
              <a:t>th</a:t>
            </a:r>
            <a:r>
              <a:rPr lang="en-US" dirty="0" smtClean="0">
                <a:effectLst/>
                <a:latin typeface="Tahoma" panose="020B0604030504040204" pitchFamily="34" charset="0"/>
                <a:ea typeface="Tahoma" panose="020B0604030504040204" pitchFamily="34" charset="0"/>
                <a:cs typeface="Tahoma" panose="020B0604030504040204" pitchFamily="34" charset="0"/>
              </a:rPr>
              <a:t> of December 2020 and published on 11</a:t>
            </a:r>
            <a:r>
              <a:rPr lang="en-US" baseline="30000" dirty="0" smtClean="0">
                <a:effectLst/>
                <a:latin typeface="Tahoma" panose="020B0604030504040204" pitchFamily="34" charset="0"/>
                <a:ea typeface="Tahoma" panose="020B0604030504040204" pitchFamily="34" charset="0"/>
                <a:cs typeface="Tahoma" panose="020B0604030504040204" pitchFamily="34" charset="0"/>
              </a:rPr>
              <a:t>th</a:t>
            </a:r>
            <a:r>
              <a:rPr lang="en-US" dirty="0" smtClean="0">
                <a:effectLst/>
                <a:latin typeface="Tahoma" panose="020B0604030504040204" pitchFamily="34" charset="0"/>
                <a:ea typeface="Tahoma" panose="020B0604030504040204" pitchFamily="34" charset="0"/>
                <a:cs typeface="Tahoma" panose="020B0604030504040204" pitchFamily="34" charset="0"/>
              </a:rPr>
              <a:t> of January 2021</a:t>
            </a:r>
          </a:p>
          <a:p>
            <a:pPr marL="285750" indent="-285750">
              <a:buFont typeface="Arial" panose="020B0604020202020204" pitchFamily="34" charset="0"/>
              <a:buChar char="•"/>
            </a:pPr>
            <a:r>
              <a:rPr lang="en-US" dirty="0" smtClean="0">
                <a:effectLst/>
                <a:latin typeface="Tahoma" panose="020B0604030504040204" pitchFamily="34" charset="0"/>
                <a:ea typeface="Tahoma" panose="020B0604030504040204" pitchFamily="34" charset="0"/>
                <a:cs typeface="Tahoma" panose="020B0604030504040204" pitchFamily="34" charset="0"/>
              </a:rPr>
              <a:t>For each talk, we have acquired 49 attributes (features)</a:t>
            </a:r>
            <a:r>
              <a:rPr lang="en-US" dirty="0" smtClean="0">
                <a:latin typeface="Tahoma" panose="020B0604030504040204" pitchFamily="34" charset="0"/>
                <a:ea typeface="Tahoma" panose="020B0604030504040204" pitchFamily="34" charset="0"/>
                <a:cs typeface="Tahoma" panose="020B0604030504040204" pitchFamily="34" charset="0"/>
              </a:rPr>
              <a:t> from which we have chosen a subset to perform our analysis on </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491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83690" cy="6858000"/>
          </a:xfrm>
        </p:spPr>
      </p:pic>
      <p:sp>
        <p:nvSpPr>
          <p:cNvPr id="7" name="TextBox 6"/>
          <p:cNvSpPr txBox="1"/>
          <p:nvPr/>
        </p:nvSpPr>
        <p:spPr>
          <a:xfrm>
            <a:off x="246185" y="152400"/>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Data Cleaning</a:t>
            </a:r>
            <a:endParaRPr lang="en-US" sz="2400" dirty="0"/>
          </a:p>
        </p:txBody>
      </p:sp>
      <p:sp>
        <p:nvSpPr>
          <p:cNvPr id="6" name="TextBox 5">
            <a:extLst>
              <a:ext uri="{FF2B5EF4-FFF2-40B4-BE49-F238E27FC236}">
                <a16:creationId xmlns:a16="http://schemas.microsoft.com/office/drawing/2014/main" xmlns="" id="{3243B5AB-20E0-4CEF-B8CC-F999DCC9E320}"/>
              </a:ext>
            </a:extLst>
          </p:cNvPr>
          <p:cNvSpPr txBox="1"/>
          <p:nvPr/>
        </p:nvSpPr>
        <p:spPr>
          <a:xfrm>
            <a:off x="228601" y="1295400"/>
            <a:ext cx="5410200" cy="5200398"/>
          </a:xfrm>
          <a:prstGeom prst="rect">
            <a:avLst/>
          </a:prstGeom>
          <a:noFill/>
        </p:spPr>
        <p:txBody>
          <a:bodyPr wrap="square" rtlCol="0">
            <a:spAutoFit/>
          </a:bodyPr>
          <a:lstStyle/>
          <a:p>
            <a:pPr>
              <a:lnSpc>
                <a:spcPct val="106000"/>
              </a:lnSpc>
              <a:spcAft>
                <a:spcPts val="800"/>
              </a:spcAft>
            </a:pPr>
            <a:r>
              <a:rPr lang="en-US" dirty="0">
                <a:latin typeface="Tahoma" panose="020B0604030504040204" pitchFamily="34" charset="0"/>
                <a:ea typeface="Tahoma" panose="020B0604030504040204" pitchFamily="34" charset="0"/>
                <a:cs typeface="Tahoma" panose="020B0604030504040204" pitchFamily="34" charset="0"/>
              </a:rPr>
              <a:t>Luckily, the scraped data did not have a lot of null values, only one or two entries in the chosen columns that we have either decided to drop and/or substitute. </a:t>
            </a:r>
          </a:p>
          <a:p>
            <a:pPr marL="285750" marR="0" indent="-285750">
              <a:lnSpc>
                <a:spcPct val="106000"/>
              </a:lnSpc>
              <a:spcBef>
                <a:spcPts val="0"/>
              </a:spcBef>
              <a:spcAft>
                <a:spcPts val="800"/>
              </a:spcAft>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We dropped the entries with null values as the speaker name and film date. </a:t>
            </a:r>
          </a:p>
          <a:p>
            <a:pPr marL="285750" marR="0" indent="-285750">
              <a:lnSpc>
                <a:spcPct val="106000"/>
              </a:lnSpc>
              <a:spcBef>
                <a:spcPts val="0"/>
              </a:spcBef>
              <a:spcAft>
                <a:spcPts val="800"/>
              </a:spcAft>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The null values in the speaker’s occupation column are substituted with “unknown.”</a:t>
            </a:r>
          </a:p>
          <a:p>
            <a:pPr marL="285750" marR="0" indent="-285750">
              <a:lnSpc>
                <a:spcPct val="106000"/>
              </a:lnSpc>
              <a:spcBef>
                <a:spcPts val="0"/>
              </a:spcBef>
              <a:spcAft>
                <a:spcPts val="800"/>
              </a:spcAft>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We have also removed all talks falling under TED-Ed event since they are short, animated videos and not technically “The Talk” we are aiming to analyze.</a:t>
            </a:r>
          </a:p>
          <a:p>
            <a:pPr marL="285750" marR="0" indent="-285750">
              <a:lnSpc>
                <a:spcPct val="106000"/>
              </a:lnSpc>
              <a:spcBef>
                <a:spcPts val="0"/>
              </a:spcBef>
              <a:spcAft>
                <a:spcPts val="800"/>
              </a:spcAft>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All videos with zero views were replaced with the next minimum value of views since we have assumed that these videos had very low views that TED preferred not to provide them.</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xmlns="" id="{BE71FF0D-F2AF-43BB-A170-B27A6CE1399D}"/>
              </a:ext>
            </a:extLst>
          </p:cNvPr>
          <p:cNvPicPr>
            <a:picLocks noChangeAspect="1"/>
          </p:cNvPicPr>
          <p:nvPr/>
        </p:nvPicPr>
        <p:blipFill>
          <a:blip r:embed="rId3"/>
          <a:stretch>
            <a:fillRect/>
          </a:stretch>
        </p:blipFill>
        <p:spPr>
          <a:xfrm>
            <a:off x="5490229" y="1295400"/>
            <a:ext cx="3425172" cy="3654667"/>
          </a:xfrm>
          <a:prstGeom prst="rect">
            <a:avLst/>
          </a:prstGeom>
        </p:spPr>
      </p:pic>
      <p:sp>
        <p:nvSpPr>
          <p:cNvPr id="9" name="TextBox 8"/>
          <p:cNvSpPr txBox="1"/>
          <p:nvPr/>
        </p:nvSpPr>
        <p:spPr>
          <a:xfrm>
            <a:off x="5715000" y="5692914"/>
            <a:ext cx="8991599" cy="707886"/>
          </a:xfrm>
          <a:prstGeom prst="rect">
            <a:avLst/>
          </a:prstGeom>
          <a:noFill/>
        </p:spPr>
        <p:txBody>
          <a:bodyPr wrap="square" rtlCol="0">
            <a:spAutoFit/>
          </a:bodyPr>
          <a:lstStyle/>
          <a:p>
            <a:r>
              <a:rPr lang="en-US" sz="2000" dirty="0" smtClean="0"/>
              <a:t/>
            </a:r>
            <a:br>
              <a:rPr lang="en-US" sz="2000" dirty="0" smtClean="0"/>
            </a:br>
            <a:r>
              <a:rPr lang="en-US" sz="2000" b="1" i="1" dirty="0" smtClean="0">
                <a:latin typeface="Tahoma" panose="020B0604030504040204" pitchFamily="34" charset="0"/>
                <a:ea typeface="Tahoma" panose="020B0604030504040204" pitchFamily="34" charset="0"/>
                <a:cs typeface="Tahoma" panose="020B0604030504040204" pitchFamily="34" charset="0"/>
              </a:rPr>
              <a:t>Let’s Start Our Analysis!</a:t>
            </a:r>
            <a:endParaRPr lang="en-US" sz="2000" dirty="0"/>
          </a:p>
        </p:txBody>
      </p:sp>
    </p:spTree>
    <p:extLst>
      <p:ext uri="{BB962C8B-B14F-4D97-AF65-F5344CB8AC3E}">
        <p14:creationId xmlns:p14="http://schemas.microsoft.com/office/powerpoint/2010/main" val="259701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23" y="0"/>
            <a:ext cx="9174546" cy="6858000"/>
          </a:xfrm>
        </p:spPr>
      </p:pic>
      <p:sp>
        <p:nvSpPr>
          <p:cNvPr id="7" name="TextBox 6"/>
          <p:cNvSpPr txBox="1"/>
          <p:nvPr/>
        </p:nvSpPr>
        <p:spPr>
          <a:xfrm>
            <a:off x="246185" y="0"/>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First Step is to Know the competition</a:t>
            </a:r>
            <a:endParaRPr lang="en-US" sz="2400" dirty="0"/>
          </a:p>
        </p:txBody>
      </p:sp>
      <p:sp>
        <p:nvSpPr>
          <p:cNvPr id="6" name="TextBox 5">
            <a:extLst>
              <a:ext uri="{FF2B5EF4-FFF2-40B4-BE49-F238E27FC236}">
                <a16:creationId xmlns:a16="http://schemas.microsoft.com/office/drawing/2014/main" xmlns="" id="{3243B5AB-20E0-4CEF-B8CC-F999DCC9E320}"/>
              </a:ext>
            </a:extLst>
          </p:cNvPr>
          <p:cNvSpPr txBox="1"/>
          <p:nvPr/>
        </p:nvSpPr>
        <p:spPr>
          <a:xfrm>
            <a:off x="205155" y="4724400"/>
            <a:ext cx="8957668" cy="1754326"/>
          </a:xfrm>
          <a:prstGeom prst="rect">
            <a:avLst/>
          </a:prstGeom>
          <a:noFill/>
        </p:spPr>
        <p:txBody>
          <a:bodyPr wrap="square" rtlCol="0">
            <a:spAutoFit/>
          </a:bodyPr>
          <a:lstStyle/>
          <a:p>
            <a:pPr marL="285750" indent="-285750">
              <a:buFont typeface="Arial" panose="020B0604020202020204" pitchFamily="34" charset="0"/>
              <a:buChar char="•"/>
            </a:pP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Do schools kill creativity? by Sir Ken Robinson is the most viewed talk with almost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70 million</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views and nearly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20 million </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of them is in the years between 2018 till 2021</a:t>
            </a:r>
          </a:p>
          <a:p>
            <a:pPr marL="285750" indent="-285750">
              <a:buFont typeface="Arial" panose="020B0604020202020204" pitchFamily="34" charset="0"/>
              <a:buChar char="•"/>
            </a:pP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Bill Gates' talk about the pandemic is in 7th place with nearly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40 million views </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This talk was not even in the top 10 talks in 2017 and only had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2.2 million </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 even though there have been other talks in 2015 that made it to the top 10 in 2017</a:t>
            </a:r>
            <a:endParaRPr lang="en-GB"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xmlns="" id="{A5EFCF8A-C6DA-4C7C-8AD4-D37601C3DF9C}"/>
              </a:ext>
            </a:extLst>
          </p:cNvPr>
          <p:cNvPicPr>
            <a:picLocks noChangeAspect="1"/>
          </p:cNvPicPr>
          <p:nvPr/>
        </p:nvPicPr>
        <p:blipFill>
          <a:blip r:embed="rId3"/>
          <a:stretch>
            <a:fillRect/>
          </a:stretch>
        </p:blipFill>
        <p:spPr>
          <a:xfrm>
            <a:off x="240324" y="1487385"/>
            <a:ext cx="4588782" cy="2887933"/>
          </a:xfrm>
          <a:prstGeom prst="rect">
            <a:avLst/>
          </a:prstGeom>
        </p:spPr>
      </p:pic>
      <p:pic>
        <p:nvPicPr>
          <p:cNvPr id="11" name="Picture 10">
            <a:extLst>
              <a:ext uri="{FF2B5EF4-FFF2-40B4-BE49-F238E27FC236}">
                <a16:creationId xmlns:a16="http://schemas.microsoft.com/office/drawing/2014/main" xmlns="" id="{F3D32755-7EFA-47BC-A14F-0FA9A7966DA0}"/>
              </a:ext>
            </a:extLst>
          </p:cNvPr>
          <p:cNvPicPr>
            <a:picLocks noChangeAspect="1"/>
          </p:cNvPicPr>
          <p:nvPr/>
        </p:nvPicPr>
        <p:blipFill>
          <a:blip r:embed="rId4"/>
          <a:stretch>
            <a:fillRect/>
          </a:stretch>
        </p:blipFill>
        <p:spPr>
          <a:xfrm>
            <a:off x="4681328" y="1600200"/>
            <a:ext cx="4481495" cy="2836170"/>
          </a:xfrm>
          <a:prstGeom prst="rect">
            <a:avLst/>
          </a:prstGeom>
        </p:spPr>
      </p:pic>
    </p:spTree>
    <p:extLst>
      <p:ext uri="{BB962C8B-B14F-4D97-AF65-F5344CB8AC3E}">
        <p14:creationId xmlns:p14="http://schemas.microsoft.com/office/powerpoint/2010/main" val="389519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0"/>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First Step is to Know the competition</a:t>
            </a:r>
            <a:endParaRPr lang="en-US" sz="2400" dirty="0"/>
          </a:p>
        </p:txBody>
      </p:sp>
      <p:sp>
        <p:nvSpPr>
          <p:cNvPr id="6" name="TextBox 5">
            <a:extLst>
              <a:ext uri="{FF2B5EF4-FFF2-40B4-BE49-F238E27FC236}">
                <a16:creationId xmlns:a16="http://schemas.microsoft.com/office/drawing/2014/main" xmlns="" id="{3243B5AB-20E0-4CEF-B8CC-F999DCC9E320}"/>
              </a:ext>
            </a:extLst>
          </p:cNvPr>
          <p:cNvSpPr txBox="1"/>
          <p:nvPr/>
        </p:nvSpPr>
        <p:spPr>
          <a:xfrm>
            <a:off x="180470" y="1066800"/>
            <a:ext cx="8957668" cy="923330"/>
          </a:xfrm>
          <a:prstGeom prst="rect">
            <a:avLst/>
          </a:prstGeom>
          <a:noFill/>
        </p:spPr>
        <p:txBody>
          <a:bodyPr wrap="square" rtlCol="0">
            <a:spAutoFit/>
          </a:bodyPr>
          <a:lstStyle/>
          <a:p>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Okay, so the competition is tough, but aren't all worthy competitions are? let us investigate the summary statistics and the distribution of the views on various TED Talks.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xmlns="" id="{3243B5AB-20E0-4CEF-B8CC-F999DCC9E320}"/>
              </a:ext>
            </a:extLst>
          </p:cNvPr>
          <p:cNvSpPr txBox="1"/>
          <p:nvPr/>
        </p:nvSpPr>
        <p:spPr>
          <a:xfrm>
            <a:off x="246185" y="5553670"/>
            <a:ext cx="8745415" cy="923330"/>
          </a:xfrm>
          <a:prstGeom prst="rect">
            <a:avLst/>
          </a:prstGeom>
          <a:noFill/>
        </p:spPr>
        <p:txBody>
          <a:bodyPr wrap="square" rtlCol="0">
            <a:spAutoFit/>
          </a:bodyPr>
          <a:lstStyle/>
          <a:p>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The average number of views on TED Talk videos is nearly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2 millions </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and the median is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1.3 million.</a:t>
            </a:r>
            <a:r>
              <a:rPr lang="en-GB" dirty="0" smtClean="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GB" b="0"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TED IS popular. </a:t>
            </a:r>
            <a:r>
              <a:rPr lang="en-GB" b="1" i="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If you ace your TED talk, your ideas will reach a large number of people.</a:t>
            </a:r>
            <a:endParaRPr lang="en-GB" b="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9" name="Picture 2">
            <a:extLst>
              <a:ext uri="{FF2B5EF4-FFF2-40B4-BE49-F238E27FC236}">
                <a16:creationId xmlns:a16="http://schemas.microsoft.com/office/drawing/2014/main" xmlns="" id="{2AE04C03-4CDF-49BA-9EC8-F4DE58CDA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365" y="1828800"/>
            <a:ext cx="3447662" cy="3418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xmlns="" id="{67B605ED-B156-41CF-964C-2623A6EED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828800"/>
            <a:ext cx="3447662" cy="344766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4" descr="Magnifying glass with solid fill">
            <a:extLst>
              <a:ext uri="{FF2B5EF4-FFF2-40B4-BE49-F238E27FC236}">
                <a16:creationId xmlns:a16="http://schemas.microsoft.com/office/drawing/2014/main" xmlns="" id="{4682A779-4241-4733-A404-2D087B67292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817975" y="3657600"/>
            <a:ext cx="1170165" cy="1170165"/>
          </a:xfrm>
          <a:prstGeom prst="rect">
            <a:avLst/>
          </a:prstGeom>
        </p:spPr>
      </p:pic>
    </p:spTree>
    <p:extLst>
      <p:ext uri="{BB962C8B-B14F-4D97-AF65-F5344CB8AC3E}">
        <p14:creationId xmlns:p14="http://schemas.microsoft.com/office/powerpoint/2010/main" val="7279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6" presetClass="entr" presetSubtype="21"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0"/>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How much time do you have to be prepared?</a:t>
            </a:r>
            <a:endParaRPr lang="en-US" sz="2400" dirty="0"/>
          </a:p>
        </p:txBody>
      </p:sp>
      <p:pic>
        <p:nvPicPr>
          <p:cNvPr id="10" name="Picture 9" descr="Calendar&#10;&#10;Description automatically generated">
            <a:extLst>
              <a:ext uri="{FF2B5EF4-FFF2-40B4-BE49-F238E27FC236}">
                <a16:creationId xmlns:a16="http://schemas.microsoft.com/office/drawing/2014/main" xmlns="" id="{4F0C71D2-76D4-4BF3-B00E-5267B75732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4787" y="1147969"/>
            <a:ext cx="6898613" cy="5173313"/>
          </a:xfrm>
          <a:prstGeom prst="rect">
            <a:avLst/>
          </a:prstGeom>
        </p:spPr>
      </p:pic>
    </p:spTree>
    <p:extLst>
      <p:ext uri="{BB962C8B-B14F-4D97-AF65-F5344CB8AC3E}">
        <p14:creationId xmlns:p14="http://schemas.microsoft.com/office/powerpoint/2010/main" val="225498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 y="1"/>
            <a:ext cx="9141421" cy="6858000"/>
          </a:xfrm>
        </p:spPr>
      </p:pic>
      <p:sp>
        <p:nvSpPr>
          <p:cNvPr id="7" name="TextBox 6"/>
          <p:cNvSpPr txBox="1"/>
          <p:nvPr/>
        </p:nvSpPr>
        <p:spPr>
          <a:xfrm>
            <a:off x="246185" y="0"/>
            <a:ext cx="8305800" cy="830997"/>
          </a:xfrm>
          <a:prstGeom prst="rect">
            <a:avLst/>
          </a:prstGeom>
          <a:noFill/>
        </p:spPr>
        <p:txBody>
          <a:bodyPr wrap="square" rtlCol="0">
            <a:spAutoFit/>
          </a:bodyPr>
          <a:lstStyle/>
          <a:p>
            <a:r>
              <a:rPr lang="en-US" sz="2400" dirty="0" smtClean="0"/>
              <a:t/>
            </a:r>
            <a:br>
              <a:rPr lang="en-US" sz="2400" dirty="0" smtClean="0"/>
            </a:br>
            <a:r>
              <a:rPr lang="en-US" sz="2400" b="1" i="1" dirty="0" smtClean="0">
                <a:latin typeface="Tahoma" panose="020B0604030504040204" pitchFamily="34" charset="0"/>
                <a:ea typeface="Tahoma" panose="020B0604030504040204" pitchFamily="34" charset="0"/>
                <a:cs typeface="Tahoma" panose="020B0604030504040204" pitchFamily="34" charset="0"/>
              </a:rPr>
              <a:t>How much time do you have to be prepared?</a:t>
            </a:r>
            <a:endParaRPr lang="en-US" sz="2400" dirty="0"/>
          </a:p>
        </p:txBody>
      </p:sp>
      <p:pic>
        <p:nvPicPr>
          <p:cNvPr id="5" name="Picture 2">
            <a:extLst>
              <a:ext uri="{FF2B5EF4-FFF2-40B4-BE49-F238E27FC236}">
                <a16:creationId xmlns:a16="http://schemas.microsoft.com/office/drawing/2014/main" xmlns="" id="{709CF0A9-5A9D-43BE-A430-4A07C87F3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4290770" cy="4102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xmlns="" id="{31DE1ADC-E660-4C4F-8F75-1D38FFE28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465385"/>
            <a:ext cx="4114800" cy="41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3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761</Words>
  <Application>Microsoft Office PowerPoint</Application>
  <PresentationFormat>On-screen Show (4:3)</PresentationFormat>
  <Paragraphs>124</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mena</dc:creator>
  <cp:lastModifiedBy>mena</cp:lastModifiedBy>
  <cp:revision>21</cp:revision>
  <dcterms:created xsi:type="dcterms:W3CDTF">2021-01-17T00:38:05Z</dcterms:created>
  <dcterms:modified xsi:type="dcterms:W3CDTF">2021-01-17T04:16:53Z</dcterms:modified>
</cp:coreProperties>
</file>